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8" r:id="rId3"/>
    <p:sldId id="280" r:id="rId4"/>
    <p:sldId id="262" r:id="rId5"/>
    <p:sldId id="281" r:id="rId6"/>
    <p:sldId id="257" r:id="rId7"/>
    <p:sldId id="283" r:id="rId8"/>
    <p:sldId id="286" r:id="rId9"/>
    <p:sldId id="271" r:id="rId10"/>
    <p:sldId id="287" r:id="rId11"/>
    <p:sldId id="273" r:id="rId12"/>
    <p:sldId id="277" r:id="rId13"/>
    <p:sldId id="276" r:id="rId14"/>
    <p:sldId id="296" r:id="rId15"/>
    <p:sldId id="292" r:id="rId16"/>
    <p:sldId id="291" r:id="rId17"/>
    <p:sldId id="295" r:id="rId18"/>
    <p:sldId id="294" r:id="rId19"/>
    <p:sldId id="297" r:id="rId20"/>
    <p:sldId id="272" r:id="rId21"/>
    <p:sldId id="288" r:id="rId22"/>
    <p:sldId id="298" r:id="rId23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D4"/>
    <a:srgbClr val="4A33F7"/>
    <a:srgbClr val="002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CA8E9-5C84-4747-941A-E829035F39C2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BD9B-57D9-4A6D-901F-4EB2BD02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0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7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36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24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92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Image of small USGS Identifier"/>
          <p:cNvPicPr>
            <a:picLocks noChangeAspect="1" noChangeArrowheads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067881" cy="3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7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4CCC-8216-49FF-8349-C0871A5489D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DE7-3ACA-43D0-A89C-39A046EE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the Cougar Dam PFFC using acoustic telemetry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Beeman, Hal Hansel, Amy Hansen, Gabriel Hansen, Scott Evans, Philip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Tyson Hatton, Eric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Kofoot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Kyle Martens, Jamie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Sprando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Matt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Sholtis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Collin Smith, Nick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Swyers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Noah Adams</a:t>
            </a:r>
          </a:p>
          <a:p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USGS, Western Fisheries Research Center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 River Research Laboratory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Cook, WA 98605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Image of large USGS Identifier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44475"/>
            <a:ext cx="2057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4800" y="60960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U.S. Department of the Interior       U.S. Geological Survey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181600" y="6338471"/>
            <a:ext cx="388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</a:rPr>
              <a:t>Willamette Review, February 11, 2015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#1b: Fish Deeper in Summer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654" y="838200"/>
            <a:ext cx="5192146" cy="5499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12954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0-3 m = 55%</a:t>
            </a:r>
          </a:p>
          <a:p>
            <a:r>
              <a:rPr lang="en-US" dirty="0" smtClean="0"/>
              <a:t>3-6 m = 16%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2954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0-3 m = 35%</a:t>
            </a:r>
          </a:p>
          <a:p>
            <a:r>
              <a:rPr lang="en-US" dirty="0" smtClean="0"/>
              <a:t>3-6 m = 24%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96769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0-3 m = 16%</a:t>
            </a:r>
          </a:p>
          <a:p>
            <a:r>
              <a:rPr lang="en-US" dirty="0" smtClean="0"/>
              <a:t>3-6 m = 20%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96769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0-3 m = 11%</a:t>
            </a:r>
          </a:p>
          <a:p>
            <a:r>
              <a:rPr lang="en-US" dirty="0" smtClean="0"/>
              <a:t>3-6 m = 13%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8732" y="45720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0-3 m = 28%</a:t>
            </a:r>
          </a:p>
          <a:p>
            <a:r>
              <a:rPr lang="en-US" dirty="0" smtClean="0"/>
              <a:t>3-6 m = 15%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571999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0-3 m = 25%</a:t>
            </a:r>
          </a:p>
          <a:p>
            <a:r>
              <a:rPr lang="en-US" dirty="0" smtClean="0"/>
              <a:t>3-6 m = 15%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6400800"/>
            <a:ext cx="461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Depths of acoustic-tagged fish in the cul-de-sac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#2a: Poor PFFC Location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4837">
            <a:off x="5270092" y="3525775"/>
            <a:ext cx="728841" cy="8303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316904"/>
            <a:ext cx="528542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9606" y="1316904"/>
            <a:ext cx="1085851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3760" y="5181600"/>
            <a:ext cx="4409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Utilization Distribution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0–3 m depth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22004"/>
            <a:ext cx="1332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Low, High,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Day, Night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were similar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500" y="4031665"/>
            <a:ext cx="196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of Before,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Low, High ops.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219200"/>
            <a:ext cx="52409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#2a: </a:t>
            </a:r>
            <a:r>
              <a:rPr lang="en-US" dirty="0">
                <a:solidFill>
                  <a:srgbClr val="FFFF00"/>
                </a:solidFill>
              </a:rPr>
              <a:t>Poor PFFC 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2542" y="4953000"/>
            <a:ext cx="4409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Utilization </a:t>
            </a:r>
            <a:r>
              <a:rPr lang="en-US" sz="3600" dirty="0" smtClean="0">
                <a:solidFill>
                  <a:schemeClr val="bg1"/>
                </a:solidFill>
              </a:rPr>
              <a:t>Distribution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3–6 m depth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219200"/>
            <a:ext cx="1047750" cy="28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022004"/>
            <a:ext cx="1332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Low, High,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Day, Night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were similar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500" y="4031665"/>
            <a:ext cx="196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of Before,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Low, High ops.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#2a: </a:t>
            </a:r>
            <a:r>
              <a:rPr lang="en-US" dirty="0">
                <a:solidFill>
                  <a:srgbClr val="FFFF00"/>
                </a:solidFill>
              </a:rPr>
              <a:t>Poor PFFC Location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219200"/>
            <a:ext cx="529260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549" y="5029200"/>
            <a:ext cx="4409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Utilization </a:t>
            </a:r>
            <a:r>
              <a:rPr lang="en-US" sz="3600" dirty="0" smtClean="0">
                <a:solidFill>
                  <a:schemeClr val="bg1"/>
                </a:solidFill>
              </a:rPr>
              <a:t>Distribution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0–6 m depth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219200"/>
            <a:ext cx="103822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022004"/>
            <a:ext cx="1332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Low, High,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Day, Night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were similar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7500" y="4031665"/>
            <a:ext cx="196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of Before,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Low, High ops.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604456" y="4191000"/>
            <a:ext cx="3086100" cy="2743200"/>
            <a:chOff x="2238375" y="0"/>
            <a:chExt cx="771525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8375" y="0"/>
              <a:ext cx="771525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33" y="2867025"/>
              <a:ext cx="2750715" cy="31337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#2b</a:t>
            </a:r>
            <a:r>
              <a:rPr lang="en-US" dirty="0">
                <a:solidFill>
                  <a:srgbClr val="FFFF00"/>
                </a:solidFill>
              </a:rPr>
              <a:t>: Few Fish near Entrance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2400" y="1371600"/>
            <a:ext cx="3086100" cy="2743200"/>
            <a:chOff x="2238375" y="0"/>
            <a:chExt cx="771525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8375" y="0"/>
              <a:ext cx="771525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33" y="2867025"/>
              <a:ext cx="2750715" cy="3133726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991100" y="4191000"/>
            <a:ext cx="3086100" cy="2743200"/>
            <a:chOff x="2238375" y="0"/>
            <a:chExt cx="7715250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8375" y="0"/>
              <a:ext cx="7715250" cy="685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33" y="2867025"/>
              <a:ext cx="2750715" cy="3133726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879" y="1323974"/>
            <a:ext cx="847725" cy="3142317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733800" y="1371600"/>
            <a:ext cx="3086100" cy="2743200"/>
            <a:chOff x="2238375" y="0"/>
            <a:chExt cx="7715250" cy="6858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8375" y="0"/>
              <a:ext cx="7715250" cy="685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33" y="2867025"/>
              <a:ext cx="2750715" cy="313372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057400" y="3200400"/>
            <a:ext cx="1249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 Inflow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200400"/>
            <a:ext cx="1249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 Inflow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5526" y="5943600"/>
            <a:ext cx="120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 Inflow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8151" y="6019800"/>
            <a:ext cx="120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 Inflow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1002268"/>
            <a:ext cx="696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Utilization Distributions of fish within a 20 m radius of the PFFC entrance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#3: Those Nearby Not Attracted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48331" y="1143000"/>
            <a:ext cx="9409642" cy="2286000"/>
            <a:chOff x="-132292" y="1447800"/>
            <a:chExt cx="9409642" cy="2286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2292" y="1447800"/>
              <a:ext cx="2571750" cy="2286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7005" y="1447800"/>
              <a:ext cx="2571750" cy="2286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6302" y="1447800"/>
              <a:ext cx="2571750" cy="2286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1447800"/>
              <a:ext cx="2571750" cy="2286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Inflow, </a:t>
            </a:r>
            <a:r>
              <a:rPr lang="en-US" sz="3600" dirty="0" smtClean="0">
                <a:solidFill>
                  <a:schemeClr val="bg1"/>
                </a:solidFill>
              </a:rPr>
              <a:t>Day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31" y="3491682"/>
            <a:ext cx="2571750" cy="228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12461" y="5117068"/>
            <a:ext cx="642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Axes = distance (m) from center of PFFC entrance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282965" y="4363494"/>
            <a:ext cx="116677" cy="116677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282965" y="4058694"/>
            <a:ext cx="116677" cy="116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53761" y="3886200"/>
            <a:ext cx="186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Depth &lt;= 3 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3761" y="4191000"/>
            <a:ext cx="185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Depth &gt;   3 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4944" y="4567535"/>
            <a:ext cx="398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Large circle = start of fish track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0518" y="1443038"/>
            <a:ext cx="1801552" cy="842963"/>
            <a:chOff x="692944" y="1459706"/>
            <a:chExt cx="1150144" cy="538163"/>
          </a:xfrm>
        </p:grpSpPr>
        <p:sp>
          <p:nvSpPr>
            <p:cNvPr id="32" name="Freeform 31"/>
            <p:cNvSpPr/>
            <p:nvPr/>
          </p:nvSpPr>
          <p:spPr>
            <a:xfrm>
              <a:off x="692944" y="1459706"/>
              <a:ext cx="1150144" cy="538163"/>
            </a:xfrm>
            <a:custGeom>
              <a:avLst/>
              <a:gdLst>
                <a:gd name="connsiteX0" fmla="*/ 0 w 1150144"/>
                <a:gd name="connsiteY0" fmla="*/ 521494 h 538163"/>
                <a:gd name="connsiteX1" fmla="*/ 21431 w 1150144"/>
                <a:gd name="connsiteY1" fmla="*/ 428625 h 538163"/>
                <a:gd name="connsiteX2" fmla="*/ 42862 w 1150144"/>
                <a:gd name="connsiteY2" fmla="*/ 366713 h 538163"/>
                <a:gd name="connsiteX3" fmla="*/ 66675 w 1150144"/>
                <a:gd name="connsiteY3" fmla="*/ 314325 h 538163"/>
                <a:gd name="connsiteX4" fmla="*/ 90487 w 1150144"/>
                <a:gd name="connsiteY4" fmla="*/ 273844 h 538163"/>
                <a:gd name="connsiteX5" fmla="*/ 119062 w 1150144"/>
                <a:gd name="connsiteY5" fmla="*/ 238125 h 538163"/>
                <a:gd name="connsiteX6" fmla="*/ 150019 w 1150144"/>
                <a:gd name="connsiteY6" fmla="*/ 200025 h 538163"/>
                <a:gd name="connsiteX7" fmla="*/ 202406 w 1150144"/>
                <a:gd name="connsiteY7" fmla="*/ 140494 h 538163"/>
                <a:gd name="connsiteX8" fmla="*/ 257175 w 1150144"/>
                <a:gd name="connsiteY8" fmla="*/ 102394 h 538163"/>
                <a:gd name="connsiteX9" fmla="*/ 316706 w 1150144"/>
                <a:gd name="connsiteY9" fmla="*/ 66675 h 538163"/>
                <a:gd name="connsiteX10" fmla="*/ 376237 w 1150144"/>
                <a:gd name="connsiteY10" fmla="*/ 42863 h 538163"/>
                <a:gd name="connsiteX11" fmla="*/ 419100 w 1150144"/>
                <a:gd name="connsiteY11" fmla="*/ 26194 h 538163"/>
                <a:gd name="connsiteX12" fmla="*/ 466725 w 1150144"/>
                <a:gd name="connsiteY12" fmla="*/ 11907 h 538163"/>
                <a:gd name="connsiteX13" fmla="*/ 533400 w 1150144"/>
                <a:gd name="connsiteY13" fmla="*/ 2382 h 538163"/>
                <a:gd name="connsiteX14" fmla="*/ 604837 w 1150144"/>
                <a:gd name="connsiteY14" fmla="*/ 0 h 538163"/>
                <a:gd name="connsiteX15" fmla="*/ 683419 w 1150144"/>
                <a:gd name="connsiteY15" fmla="*/ 11907 h 538163"/>
                <a:gd name="connsiteX16" fmla="*/ 766762 w 1150144"/>
                <a:gd name="connsiteY16" fmla="*/ 26194 h 538163"/>
                <a:gd name="connsiteX17" fmla="*/ 823912 w 1150144"/>
                <a:gd name="connsiteY17" fmla="*/ 52388 h 538163"/>
                <a:gd name="connsiteX18" fmla="*/ 876300 w 1150144"/>
                <a:gd name="connsiteY18" fmla="*/ 85725 h 538163"/>
                <a:gd name="connsiteX19" fmla="*/ 923925 w 1150144"/>
                <a:gd name="connsiteY19" fmla="*/ 116682 h 538163"/>
                <a:gd name="connsiteX20" fmla="*/ 971550 w 1150144"/>
                <a:gd name="connsiteY20" fmla="*/ 154782 h 538163"/>
                <a:gd name="connsiteX21" fmla="*/ 1014412 w 1150144"/>
                <a:gd name="connsiteY21" fmla="*/ 202407 h 538163"/>
                <a:gd name="connsiteX22" fmla="*/ 1059656 w 1150144"/>
                <a:gd name="connsiteY22" fmla="*/ 259557 h 538163"/>
                <a:gd name="connsiteX23" fmla="*/ 1095375 w 1150144"/>
                <a:gd name="connsiteY23" fmla="*/ 321469 h 538163"/>
                <a:gd name="connsiteX24" fmla="*/ 1109662 w 1150144"/>
                <a:gd name="connsiteY24" fmla="*/ 369094 h 538163"/>
                <a:gd name="connsiteX25" fmla="*/ 1131094 w 1150144"/>
                <a:gd name="connsiteY25" fmla="*/ 431007 h 538163"/>
                <a:gd name="connsiteX26" fmla="*/ 1143000 w 1150144"/>
                <a:gd name="connsiteY26" fmla="*/ 478632 h 538163"/>
                <a:gd name="connsiteX27" fmla="*/ 1147762 w 1150144"/>
                <a:gd name="connsiteY27" fmla="*/ 509588 h 538163"/>
                <a:gd name="connsiteX28" fmla="*/ 1150144 w 1150144"/>
                <a:gd name="connsiteY28" fmla="*/ 538163 h 53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50144" h="538163">
                  <a:moveTo>
                    <a:pt x="0" y="521494"/>
                  </a:moveTo>
                  <a:lnTo>
                    <a:pt x="21431" y="428625"/>
                  </a:lnTo>
                  <a:lnTo>
                    <a:pt x="42862" y="366713"/>
                  </a:lnTo>
                  <a:lnTo>
                    <a:pt x="66675" y="314325"/>
                  </a:lnTo>
                  <a:lnTo>
                    <a:pt x="90487" y="273844"/>
                  </a:lnTo>
                  <a:lnTo>
                    <a:pt x="119062" y="238125"/>
                  </a:lnTo>
                  <a:lnTo>
                    <a:pt x="150019" y="200025"/>
                  </a:lnTo>
                  <a:lnTo>
                    <a:pt x="202406" y="140494"/>
                  </a:lnTo>
                  <a:lnTo>
                    <a:pt x="257175" y="102394"/>
                  </a:lnTo>
                  <a:lnTo>
                    <a:pt x="316706" y="66675"/>
                  </a:lnTo>
                  <a:lnTo>
                    <a:pt x="376237" y="42863"/>
                  </a:lnTo>
                  <a:lnTo>
                    <a:pt x="419100" y="26194"/>
                  </a:lnTo>
                  <a:lnTo>
                    <a:pt x="466725" y="11907"/>
                  </a:lnTo>
                  <a:lnTo>
                    <a:pt x="533400" y="2382"/>
                  </a:lnTo>
                  <a:lnTo>
                    <a:pt x="604837" y="0"/>
                  </a:lnTo>
                  <a:lnTo>
                    <a:pt x="683419" y="11907"/>
                  </a:lnTo>
                  <a:lnTo>
                    <a:pt x="766762" y="26194"/>
                  </a:lnTo>
                  <a:lnTo>
                    <a:pt x="823912" y="52388"/>
                  </a:lnTo>
                  <a:lnTo>
                    <a:pt x="876300" y="85725"/>
                  </a:lnTo>
                  <a:lnTo>
                    <a:pt x="923925" y="116682"/>
                  </a:lnTo>
                  <a:lnTo>
                    <a:pt x="971550" y="154782"/>
                  </a:lnTo>
                  <a:lnTo>
                    <a:pt x="1014412" y="202407"/>
                  </a:lnTo>
                  <a:lnTo>
                    <a:pt x="1059656" y="259557"/>
                  </a:lnTo>
                  <a:lnTo>
                    <a:pt x="1095375" y="321469"/>
                  </a:lnTo>
                  <a:lnTo>
                    <a:pt x="1109662" y="369094"/>
                  </a:lnTo>
                  <a:lnTo>
                    <a:pt x="1131094" y="431007"/>
                  </a:lnTo>
                  <a:lnTo>
                    <a:pt x="1143000" y="478632"/>
                  </a:lnTo>
                  <a:lnTo>
                    <a:pt x="1147762" y="509588"/>
                  </a:lnTo>
                  <a:lnTo>
                    <a:pt x="1150144" y="53816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92944" y="1981200"/>
              <a:ext cx="115014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00022" y="1066800"/>
            <a:ext cx="788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Fish within a 20-m radius of PFFC entrance with ≥ 2 positions within a 10 m radius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981200" y="1371600"/>
            <a:ext cx="381000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41053" y="1818431"/>
            <a:ext cx="992497" cy="452159"/>
            <a:chOff x="692944" y="1459706"/>
            <a:chExt cx="1150144" cy="538163"/>
          </a:xfrm>
        </p:grpSpPr>
        <p:sp>
          <p:nvSpPr>
            <p:cNvPr id="22" name="Freeform 21"/>
            <p:cNvSpPr/>
            <p:nvPr/>
          </p:nvSpPr>
          <p:spPr>
            <a:xfrm>
              <a:off x="692944" y="1459706"/>
              <a:ext cx="1150144" cy="538163"/>
            </a:xfrm>
            <a:custGeom>
              <a:avLst/>
              <a:gdLst>
                <a:gd name="connsiteX0" fmla="*/ 0 w 1150144"/>
                <a:gd name="connsiteY0" fmla="*/ 521494 h 538163"/>
                <a:gd name="connsiteX1" fmla="*/ 21431 w 1150144"/>
                <a:gd name="connsiteY1" fmla="*/ 428625 h 538163"/>
                <a:gd name="connsiteX2" fmla="*/ 42862 w 1150144"/>
                <a:gd name="connsiteY2" fmla="*/ 366713 h 538163"/>
                <a:gd name="connsiteX3" fmla="*/ 66675 w 1150144"/>
                <a:gd name="connsiteY3" fmla="*/ 314325 h 538163"/>
                <a:gd name="connsiteX4" fmla="*/ 90487 w 1150144"/>
                <a:gd name="connsiteY4" fmla="*/ 273844 h 538163"/>
                <a:gd name="connsiteX5" fmla="*/ 119062 w 1150144"/>
                <a:gd name="connsiteY5" fmla="*/ 238125 h 538163"/>
                <a:gd name="connsiteX6" fmla="*/ 150019 w 1150144"/>
                <a:gd name="connsiteY6" fmla="*/ 200025 h 538163"/>
                <a:gd name="connsiteX7" fmla="*/ 202406 w 1150144"/>
                <a:gd name="connsiteY7" fmla="*/ 140494 h 538163"/>
                <a:gd name="connsiteX8" fmla="*/ 257175 w 1150144"/>
                <a:gd name="connsiteY8" fmla="*/ 102394 h 538163"/>
                <a:gd name="connsiteX9" fmla="*/ 316706 w 1150144"/>
                <a:gd name="connsiteY9" fmla="*/ 66675 h 538163"/>
                <a:gd name="connsiteX10" fmla="*/ 376237 w 1150144"/>
                <a:gd name="connsiteY10" fmla="*/ 42863 h 538163"/>
                <a:gd name="connsiteX11" fmla="*/ 419100 w 1150144"/>
                <a:gd name="connsiteY11" fmla="*/ 26194 h 538163"/>
                <a:gd name="connsiteX12" fmla="*/ 466725 w 1150144"/>
                <a:gd name="connsiteY12" fmla="*/ 11907 h 538163"/>
                <a:gd name="connsiteX13" fmla="*/ 533400 w 1150144"/>
                <a:gd name="connsiteY13" fmla="*/ 2382 h 538163"/>
                <a:gd name="connsiteX14" fmla="*/ 604837 w 1150144"/>
                <a:gd name="connsiteY14" fmla="*/ 0 h 538163"/>
                <a:gd name="connsiteX15" fmla="*/ 683419 w 1150144"/>
                <a:gd name="connsiteY15" fmla="*/ 11907 h 538163"/>
                <a:gd name="connsiteX16" fmla="*/ 766762 w 1150144"/>
                <a:gd name="connsiteY16" fmla="*/ 26194 h 538163"/>
                <a:gd name="connsiteX17" fmla="*/ 823912 w 1150144"/>
                <a:gd name="connsiteY17" fmla="*/ 52388 h 538163"/>
                <a:gd name="connsiteX18" fmla="*/ 876300 w 1150144"/>
                <a:gd name="connsiteY18" fmla="*/ 85725 h 538163"/>
                <a:gd name="connsiteX19" fmla="*/ 923925 w 1150144"/>
                <a:gd name="connsiteY19" fmla="*/ 116682 h 538163"/>
                <a:gd name="connsiteX20" fmla="*/ 971550 w 1150144"/>
                <a:gd name="connsiteY20" fmla="*/ 154782 h 538163"/>
                <a:gd name="connsiteX21" fmla="*/ 1014412 w 1150144"/>
                <a:gd name="connsiteY21" fmla="*/ 202407 h 538163"/>
                <a:gd name="connsiteX22" fmla="*/ 1059656 w 1150144"/>
                <a:gd name="connsiteY22" fmla="*/ 259557 h 538163"/>
                <a:gd name="connsiteX23" fmla="*/ 1095375 w 1150144"/>
                <a:gd name="connsiteY23" fmla="*/ 321469 h 538163"/>
                <a:gd name="connsiteX24" fmla="*/ 1109662 w 1150144"/>
                <a:gd name="connsiteY24" fmla="*/ 369094 h 538163"/>
                <a:gd name="connsiteX25" fmla="*/ 1131094 w 1150144"/>
                <a:gd name="connsiteY25" fmla="*/ 431007 h 538163"/>
                <a:gd name="connsiteX26" fmla="*/ 1143000 w 1150144"/>
                <a:gd name="connsiteY26" fmla="*/ 478632 h 538163"/>
                <a:gd name="connsiteX27" fmla="*/ 1147762 w 1150144"/>
                <a:gd name="connsiteY27" fmla="*/ 509588 h 538163"/>
                <a:gd name="connsiteX28" fmla="*/ 1150144 w 1150144"/>
                <a:gd name="connsiteY28" fmla="*/ 538163 h 53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50144" h="538163">
                  <a:moveTo>
                    <a:pt x="0" y="521494"/>
                  </a:moveTo>
                  <a:lnTo>
                    <a:pt x="21431" y="428625"/>
                  </a:lnTo>
                  <a:lnTo>
                    <a:pt x="42862" y="366713"/>
                  </a:lnTo>
                  <a:lnTo>
                    <a:pt x="66675" y="314325"/>
                  </a:lnTo>
                  <a:lnTo>
                    <a:pt x="90487" y="273844"/>
                  </a:lnTo>
                  <a:lnTo>
                    <a:pt x="119062" y="238125"/>
                  </a:lnTo>
                  <a:lnTo>
                    <a:pt x="150019" y="200025"/>
                  </a:lnTo>
                  <a:lnTo>
                    <a:pt x="202406" y="140494"/>
                  </a:lnTo>
                  <a:lnTo>
                    <a:pt x="257175" y="102394"/>
                  </a:lnTo>
                  <a:lnTo>
                    <a:pt x="316706" y="66675"/>
                  </a:lnTo>
                  <a:lnTo>
                    <a:pt x="376237" y="42863"/>
                  </a:lnTo>
                  <a:lnTo>
                    <a:pt x="419100" y="26194"/>
                  </a:lnTo>
                  <a:lnTo>
                    <a:pt x="466725" y="11907"/>
                  </a:lnTo>
                  <a:lnTo>
                    <a:pt x="533400" y="2382"/>
                  </a:lnTo>
                  <a:lnTo>
                    <a:pt x="604837" y="0"/>
                  </a:lnTo>
                  <a:lnTo>
                    <a:pt x="683419" y="11907"/>
                  </a:lnTo>
                  <a:lnTo>
                    <a:pt x="766762" y="26194"/>
                  </a:lnTo>
                  <a:lnTo>
                    <a:pt x="823912" y="52388"/>
                  </a:lnTo>
                  <a:lnTo>
                    <a:pt x="876300" y="85725"/>
                  </a:lnTo>
                  <a:lnTo>
                    <a:pt x="923925" y="116682"/>
                  </a:lnTo>
                  <a:lnTo>
                    <a:pt x="971550" y="154782"/>
                  </a:lnTo>
                  <a:lnTo>
                    <a:pt x="1014412" y="202407"/>
                  </a:lnTo>
                  <a:lnTo>
                    <a:pt x="1059656" y="259557"/>
                  </a:lnTo>
                  <a:lnTo>
                    <a:pt x="1095375" y="321469"/>
                  </a:lnTo>
                  <a:lnTo>
                    <a:pt x="1109662" y="369094"/>
                  </a:lnTo>
                  <a:lnTo>
                    <a:pt x="1131094" y="431007"/>
                  </a:lnTo>
                  <a:lnTo>
                    <a:pt x="1143000" y="478632"/>
                  </a:lnTo>
                  <a:lnTo>
                    <a:pt x="1147762" y="509588"/>
                  </a:lnTo>
                  <a:lnTo>
                    <a:pt x="1150144" y="538163"/>
                  </a:lnTo>
                </a:path>
              </a:pathLst>
            </a:cu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92944" y="1981200"/>
              <a:ext cx="1150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7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#3: </a:t>
            </a:r>
            <a:r>
              <a:rPr lang="en-US" dirty="0">
                <a:solidFill>
                  <a:srgbClr val="FFFF00"/>
                </a:solidFill>
              </a:rPr>
              <a:t>Those Nearby Not Attracted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57150" y="1143000"/>
            <a:ext cx="9353550" cy="2286000"/>
            <a:chOff x="-76200" y="1676400"/>
            <a:chExt cx="9353550" cy="228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6200" y="1676400"/>
              <a:ext cx="2618917" cy="228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845" y="1676400"/>
              <a:ext cx="2571750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723" y="1676400"/>
              <a:ext cx="2571750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1676400"/>
              <a:ext cx="2571750" cy="2286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57150" y="3581400"/>
            <a:ext cx="9429750" cy="2286000"/>
            <a:chOff x="-152400" y="4114800"/>
            <a:chExt cx="9429750" cy="228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00" y="4114800"/>
              <a:ext cx="2571750" cy="228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0" y="4114800"/>
              <a:ext cx="2571750" cy="228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00" y="4114800"/>
              <a:ext cx="2571750" cy="228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4114800"/>
              <a:ext cx="2571750" cy="2286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594359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Inflow, Night</a:t>
            </a:r>
          </a:p>
        </p:txBody>
      </p:sp>
    </p:spTree>
    <p:extLst>
      <p:ext uri="{BB962C8B-B14F-4D97-AF65-F5344CB8AC3E}">
        <p14:creationId xmlns:p14="http://schemas.microsoft.com/office/powerpoint/2010/main" val="10922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7233" y="1112322"/>
            <a:ext cx="9238383" cy="2286000"/>
            <a:chOff x="-37233" y="1112322"/>
            <a:chExt cx="9238383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7233" y="1112322"/>
              <a:ext cx="2571750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78" y="1112322"/>
              <a:ext cx="2571750" cy="228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189" y="1112322"/>
              <a:ext cx="2571750" cy="228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1112322"/>
              <a:ext cx="2571750" cy="2286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0" y="3529940"/>
            <a:ext cx="9206922" cy="2286000"/>
            <a:chOff x="0" y="3529940"/>
            <a:chExt cx="9206922" cy="2286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29940"/>
              <a:ext cx="2571750" cy="2286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724" y="3529940"/>
              <a:ext cx="2571750" cy="228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448" y="3529940"/>
              <a:ext cx="2571750" cy="2286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5172" y="3529940"/>
              <a:ext cx="2571750" cy="2286000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#3: </a:t>
            </a:r>
            <a:r>
              <a:rPr lang="en-US" dirty="0">
                <a:solidFill>
                  <a:srgbClr val="FFFF00"/>
                </a:solidFill>
              </a:rPr>
              <a:t>Those Nearby Not Attracted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Low </a:t>
            </a:r>
            <a:r>
              <a:rPr lang="en-US" sz="3600" dirty="0">
                <a:solidFill>
                  <a:schemeClr val="bg1"/>
                </a:solidFill>
              </a:rPr>
              <a:t>Inflow, </a:t>
            </a:r>
            <a:r>
              <a:rPr lang="en-US" sz="3600" dirty="0" smtClean="0">
                <a:solidFill>
                  <a:schemeClr val="bg1"/>
                </a:solidFill>
              </a:rPr>
              <a:t>Day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#3: </a:t>
            </a:r>
            <a:r>
              <a:rPr lang="en-US" dirty="0">
                <a:solidFill>
                  <a:srgbClr val="FFFF00"/>
                </a:solidFill>
              </a:rPr>
              <a:t>Those Nearby Not Attracted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Low </a:t>
            </a:r>
            <a:r>
              <a:rPr lang="en-US" sz="3600" dirty="0">
                <a:solidFill>
                  <a:schemeClr val="bg1"/>
                </a:solidFill>
              </a:rPr>
              <a:t>Inflow, </a:t>
            </a:r>
            <a:r>
              <a:rPr lang="en-US" sz="3600" dirty="0" smtClean="0">
                <a:solidFill>
                  <a:schemeClr val="bg1"/>
                </a:solidFill>
              </a:rPr>
              <a:t>Night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678" y="1143000"/>
            <a:ext cx="9202387" cy="2286000"/>
            <a:chOff x="-30678" y="1459675"/>
            <a:chExt cx="9202387" cy="2286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678" y="1459675"/>
              <a:ext cx="2571750" cy="2286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534" y="1459675"/>
              <a:ext cx="2571750" cy="2286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746" y="1459675"/>
              <a:ext cx="2571750" cy="2286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9959" y="1459675"/>
              <a:ext cx="2571750" cy="2286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0" y="3569525"/>
            <a:ext cx="9171709" cy="2286000"/>
            <a:chOff x="0" y="3886200"/>
            <a:chExt cx="9171709" cy="2286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86200"/>
              <a:ext cx="2571750" cy="2286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9959" y="3886200"/>
              <a:ext cx="2571750" cy="2286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9625" y="3886200"/>
              <a:ext cx="2422835" cy="2286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0335" y="3886200"/>
              <a:ext cx="257175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#3: Those Nearby Not Attracted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Low </a:t>
            </a:r>
            <a:r>
              <a:rPr lang="en-US" sz="3600" dirty="0">
                <a:solidFill>
                  <a:schemeClr val="bg1"/>
                </a:solidFill>
              </a:rPr>
              <a:t>Inflow, </a:t>
            </a:r>
            <a:r>
              <a:rPr lang="en-US" sz="3600" dirty="0" smtClean="0">
                <a:solidFill>
                  <a:schemeClr val="bg1"/>
                </a:solidFill>
              </a:rPr>
              <a:t>Day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200" y="1219200"/>
            <a:ext cx="7396855" cy="4946543"/>
            <a:chOff x="1030959" y="1590976"/>
            <a:chExt cx="7396855" cy="4946543"/>
          </a:xfrm>
        </p:grpSpPr>
        <p:grpSp>
          <p:nvGrpSpPr>
            <p:cNvPr id="21" name="Group 20"/>
            <p:cNvGrpSpPr/>
            <p:nvPr/>
          </p:nvGrpSpPr>
          <p:grpSpPr>
            <a:xfrm>
              <a:off x="1030959" y="1590976"/>
              <a:ext cx="7255430" cy="4820500"/>
              <a:chOff x="613585" y="449305"/>
              <a:chExt cx="7765807" cy="574812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613585" y="449305"/>
                <a:ext cx="7765807" cy="3781909"/>
              </a:xfrm>
              <a:prstGeom prst="rect">
                <a:avLst/>
              </a:prstGeom>
              <a:solidFill>
                <a:srgbClr val="0A292E"/>
              </a:solidFill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613585" y="3157233"/>
                <a:ext cx="7765807" cy="3040201"/>
              </a:xfrm>
              <a:prstGeom prst="rect">
                <a:avLst/>
              </a:prstGeom>
              <a:solidFill>
                <a:srgbClr val="0A2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Picture 38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475" y="1770529"/>
                <a:ext cx="685800" cy="303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Freeform 52"/>
              <p:cNvSpPr/>
              <p:nvPr/>
            </p:nvSpPr>
            <p:spPr>
              <a:xfrm>
                <a:off x="624922" y="459633"/>
                <a:ext cx="7754470" cy="2796989"/>
              </a:xfrm>
              <a:custGeom>
                <a:avLst/>
                <a:gdLst>
                  <a:gd name="connsiteX0" fmla="*/ 304800 w 7754470"/>
                  <a:gd name="connsiteY0" fmla="*/ 815789 h 2796989"/>
                  <a:gd name="connsiteX1" fmla="*/ 2868706 w 7754470"/>
                  <a:gd name="connsiteY1" fmla="*/ 887506 h 2796989"/>
                  <a:gd name="connsiteX2" fmla="*/ 3209365 w 7754470"/>
                  <a:gd name="connsiteY2" fmla="*/ 1846730 h 2796989"/>
                  <a:gd name="connsiteX3" fmla="*/ 3200400 w 7754470"/>
                  <a:gd name="connsiteY3" fmla="*/ 2420471 h 2796989"/>
                  <a:gd name="connsiteX4" fmla="*/ 3290047 w 7754470"/>
                  <a:gd name="connsiteY4" fmla="*/ 2411506 h 2796989"/>
                  <a:gd name="connsiteX5" fmla="*/ 3406588 w 7754470"/>
                  <a:gd name="connsiteY5" fmla="*/ 2519083 h 2796989"/>
                  <a:gd name="connsiteX6" fmla="*/ 3415553 w 7754470"/>
                  <a:gd name="connsiteY6" fmla="*/ 2644589 h 2796989"/>
                  <a:gd name="connsiteX7" fmla="*/ 3451412 w 7754470"/>
                  <a:gd name="connsiteY7" fmla="*/ 2653553 h 2796989"/>
                  <a:gd name="connsiteX8" fmla="*/ 3567953 w 7754470"/>
                  <a:gd name="connsiteY8" fmla="*/ 2608730 h 2796989"/>
                  <a:gd name="connsiteX9" fmla="*/ 3603812 w 7754470"/>
                  <a:gd name="connsiteY9" fmla="*/ 2554942 h 2796989"/>
                  <a:gd name="connsiteX10" fmla="*/ 3603812 w 7754470"/>
                  <a:gd name="connsiteY10" fmla="*/ 2483224 h 2796989"/>
                  <a:gd name="connsiteX11" fmla="*/ 3621741 w 7754470"/>
                  <a:gd name="connsiteY11" fmla="*/ 2411506 h 2796989"/>
                  <a:gd name="connsiteX12" fmla="*/ 3603812 w 7754470"/>
                  <a:gd name="connsiteY12" fmla="*/ 2375647 h 2796989"/>
                  <a:gd name="connsiteX13" fmla="*/ 3621741 w 7754470"/>
                  <a:gd name="connsiteY13" fmla="*/ 2312895 h 2796989"/>
                  <a:gd name="connsiteX14" fmla="*/ 3639670 w 7754470"/>
                  <a:gd name="connsiteY14" fmla="*/ 2277036 h 2796989"/>
                  <a:gd name="connsiteX15" fmla="*/ 3792070 w 7754470"/>
                  <a:gd name="connsiteY15" fmla="*/ 2241177 h 2796989"/>
                  <a:gd name="connsiteX16" fmla="*/ 3971365 w 7754470"/>
                  <a:gd name="connsiteY16" fmla="*/ 806824 h 2796989"/>
                  <a:gd name="connsiteX17" fmla="*/ 4240306 w 7754470"/>
                  <a:gd name="connsiteY17" fmla="*/ 806824 h 2796989"/>
                  <a:gd name="connsiteX18" fmla="*/ 4536141 w 7754470"/>
                  <a:gd name="connsiteY18" fmla="*/ 2375647 h 2796989"/>
                  <a:gd name="connsiteX19" fmla="*/ 4428565 w 7754470"/>
                  <a:gd name="connsiteY19" fmla="*/ 2447365 h 2796989"/>
                  <a:gd name="connsiteX20" fmla="*/ 4446494 w 7754470"/>
                  <a:gd name="connsiteY20" fmla="*/ 2510118 h 2796989"/>
                  <a:gd name="connsiteX21" fmla="*/ 4455459 w 7754470"/>
                  <a:gd name="connsiteY21" fmla="*/ 2581836 h 2796989"/>
                  <a:gd name="connsiteX22" fmla="*/ 4518212 w 7754470"/>
                  <a:gd name="connsiteY22" fmla="*/ 2644589 h 2796989"/>
                  <a:gd name="connsiteX23" fmla="*/ 4706470 w 7754470"/>
                  <a:gd name="connsiteY23" fmla="*/ 2617695 h 2796989"/>
                  <a:gd name="connsiteX24" fmla="*/ 4724400 w 7754470"/>
                  <a:gd name="connsiteY24" fmla="*/ 2545977 h 2796989"/>
                  <a:gd name="connsiteX25" fmla="*/ 4724400 w 7754470"/>
                  <a:gd name="connsiteY25" fmla="*/ 2474259 h 2796989"/>
                  <a:gd name="connsiteX26" fmla="*/ 4724400 w 7754470"/>
                  <a:gd name="connsiteY26" fmla="*/ 2429436 h 2796989"/>
                  <a:gd name="connsiteX27" fmla="*/ 4688541 w 7754470"/>
                  <a:gd name="connsiteY27" fmla="*/ 2330824 h 2796989"/>
                  <a:gd name="connsiteX28" fmla="*/ 4688541 w 7754470"/>
                  <a:gd name="connsiteY28" fmla="*/ 2312895 h 2796989"/>
                  <a:gd name="connsiteX29" fmla="*/ 4930588 w 7754470"/>
                  <a:gd name="connsiteY29" fmla="*/ 2268071 h 2796989"/>
                  <a:gd name="connsiteX30" fmla="*/ 5280212 w 7754470"/>
                  <a:gd name="connsiteY30" fmla="*/ 1129553 h 2796989"/>
                  <a:gd name="connsiteX31" fmla="*/ 5405717 w 7754470"/>
                  <a:gd name="connsiteY31" fmla="*/ 896471 h 2796989"/>
                  <a:gd name="connsiteX32" fmla="*/ 7673788 w 7754470"/>
                  <a:gd name="connsiteY32" fmla="*/ 950259 h 2796989"/>
                  <a:gd name="connsiteX33" fmla="*/ 7620000 w 7754470"/>
                  <a:gd name="connsiteY33" fmla="*/ 8965 h 2796989"/>
                  <a:gd name="connsiteX34" fmla="*/ 7754470 w 7754470"/>
                  <a:gd name="connsiteY34" fmla="*/ 0 h 2796989"/>
                  <a:gd name="connsiteX35" fmla="*/ 7736541 w 7754470"/>
                  <a:gd name="connsiteY35" fmla="*/ 2796989 h 2796989"/>
                  <a:gd name="connsiteX36" fmla="*/ 0 w 7754470"/>
                  <a:gd name="connsiteY36" fmla="*/ 2680447 h 2796989"/>
                  <a:gd name="connsiteX37" fmla="*/ 17929 w 7754470"/>
                  <a:gd name="connsiteY37" fmla="*/ 8965 h 2796989"/>
                  <a:gd name="connsiteX38" fmla="*/ 259976 w 7754470"/>
                  <a:gd name="connsiteY38" fmla="*/ 26895 h 2796989"/>
                  <a:gd name="connsiteX39" fmla="*/ 242047 w 7754470"/>
                  <a:gd name="connsiteY39" fmla="*/ 815789 h 2796989"/>
                  <a:gd name="connsiteX40" fmla="*/ 1398494 w 7754470"/>
                  <a:gd name="connsiteY40" fmla="*/ 842683 h 2796989"/>
                  <a:gd name="connsiteX41" fmla="*/ 2725270 w 7754470"/>
                  <a:gd name="connsiteY41" fmla="*/ 896471 h 2796989"/>
                  <a:gd name="connsiteX42" fmla="*/ 2734235 w 7754470"/>
                  <a:gd name="connsiteY42" fmla="*/ 905436 h 279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754470" h="2796989">
                    <a:moveTo>
                      <a:pt x="304800" y="815789"/>
                    </a:moveTo>
                    <a:lnTo>
                      <a:pt x="2868706" y="887506"/>
                    </a:lnTo>
                    <a:lnTo>
                      <a:pt x="3209365" y="1846730"/>
                    </a:lnTo>
                    <a:lnTo>
                      <a:pt x="3200400" y="2420471"/>
                    </a:lnTo>
                    <a:lnTo>
                      <a:pt x="3290047" y="2411506"/>
                    </a:lnTo>
                    <a:lnTo>
                      <a:pt x="3406588" y="2519083"/>
                    </a:lnTo>
                    <a:lnTo>
                      <a:pt x="3415553" y="2644589"/>
                    </a:lnTo>
                    <a:lnTo>
                      <a:pt x="3451412" y="2653553"/>
                    </a:lnTo>
                    <a:lnTo>
                      <a:pt x="3567953" y="2608730"/>
                    </a:lnTo>
                    <a:lnTo>
                      <a:pt x="3603812" y="2554942"/>
                    </a:lnTo>
                    <a:lnTo>
                      <a:pt x="3603812" y="2483224"/>
                    </a:lnTo>
                    <a:lnTo>
                      <a:pt x="3621741" y="2411506"/>
                    </a:lnTo>
                    <a:lnTo>
                      <a:pt x="3603812" y="2375647"/>
                    </a:lnTo>
                    <a:lnTo>
                      <a:pt x="3621741" y="2312895"/>
                    </a:lnTo>
                    <a:lnTo>
                      <a:pt x="3639670" y="2277036"/>
                    </a:lnTo>
                    <a:lnTo>
                      <a:pt x="3792070" y="2241177"/>
                    </a:lnTo>
                    <a:lnTo>
                      <a:pt x="3971365" y="806824"/>
                    </a:lnTo>
                    <a:lnTo>
                      <a:pt x="4240306" y="806824"/>
                    </a:lnTo>
                    <a:lnTo>
                      <a:pt x="4536141" y="2375647"/>
                    </a:lnTo>
                    <a:lnTo>
                      <a:pt x="4428565" y="2447365"/>
                    </a:lnTo>
                    <a:lnTo>
                      <a:pt x="4446494" y="2510118"/>
                    </a:lnTo>
                    <a:lnTo>
                      <a:pt x="4455459" y="2581836"/>
                    </a:lnTo>
                    <a:lnTo>
                      <a:pt x="4518212" y="2644589"/>
                    </a:lnTo>
                    <a:lnTo>
                      <a:pt x="4706470" y="2617695"/>
                    </a:lnTo>
                    <a:lnTo>
                      <a:pt x="4724400" y="2545977"/>
                    </a:lnTo>
                    <a:lnTo>
                      <a:pt x="4724400" y="2474259"/>
                    </a:lnTo>
                    <a:lnTo>
                      <a:pt x="4724400" y="2429436"/>
                    </a:lnTo>
                    <a:lnTo>
                      <a:pt x="4688541" y="2330824"/>
                    </a:lnTo>
                    <a:lnTo>
                      <a:pt x="4688541" y="2312895"/>
                    </a:lnTo>
                    <a:lnTo>
                      <a:pt x="4930588" y="2268071"/>
                    </a:lnTo>
                    <a:lnTo>
                      <a:pt x="5280212" y="1129553"/>
                    </a:lnTo>
                    <a:lnTo>
                      <a:pt x="5405717" y="896471"/>
                    </a:lnTo>
                    <a:lnTo>
                      <a:pt x="7673788" y="950259"/>
                    </a:lnTo>
                    <a:lnTo>
                      <a:pt x="7620000" y="8965"/>
                    </a:lnTo>
                    <a:lnTo>
                      <a:pt x="7754470" y="0"/>
                    </a:lnTo>
                    <a:lnTo>
                      <a:pt x="7736541" y="2796989"/>
                    </a:lnTo>
                    <a:lnTo>
                      <a:pt x="0" y="2680447"/>
                    </a:lnTo>
                    <a:lnTo>
                      <a:pt x="17929" y="8965"/>
                    </a:lnTo>
                    <a:lnTo>
                      <a:pt x="259976" y="26895"/>
                    </a:lnTo>
                    <a:lnTo>
                      <a:pt x="242047" y="815789"/>
                    </a:lnTo>
                    <a:lnTo>
                      <a:pt x="1398494" y="842683"/>
                    </a:lnTo>
                    <a:lnTo>
                      <a:pt x="2725270" y="896471"/>
                    </a:lnTo>
                    <a:lnTo>
                      <a:pt x="2734235" y="905436"/>
                    </a:lnTo>
                  </a:path>
                </a:pathLst>
              </a:custGeom>
              <a:solidFill>
                <a:srgbClr val="0A292E"/>
              </a:solidFill>
              <a:ln>
                <a:solidFill>
                  <a:srgbClr val="0A29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564899" y="2698982"/>
              <a:ext cx="2584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10 m radius</a:t>
              </a:r>
            </a:p>
            <a:p>
              <a:r>
                <a:rPr lang="en-US" sz="2000" b="1" dirty="0" smtClean="0">
                  <a:solidFill>
                    <a:srgbClr val="FFC000"/>
                  </a:solidFill>
                </a:rPr>
                <a:t>0 – 3m</a:t>
              </a:r>
              <a:r>
                <a:rPr lang="en-US" sz="2000" dirty="0" smtClean="0">
                  <a:solidFill>
                    <a:srgbClr val="FFC000"/>
                  </a:solidFill>
                </a:rPr>
                <a:t>  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depth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65893" y="3668279"/>
              <a:ext cx="7161921" cy="2869240"/>
              <a:chOff x="952500" y="2948940"/>
              <a:chExt cx="7665720" cy="342138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32860" y="294894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3040" y="294894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3220" y="294894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2680" y="294894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500" y="294894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32860" y="446532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3040" y="446532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3220" y="446532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2680" y="4465320"/>
                <a:ext cx="1905000" cy="19050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500" y="4465320"/>
                <a:ext cx="1905000" cy="1905000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087913" y="3886313"/>
              <a:ext cx="569536" cy="1301523"/>
              <a:chOff x="762000" y="3208932"/>
              <a:chExt cx="609600" cy="155198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62000" y="3741420"/>
                <a:ext cx="6096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5m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  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975360" y="3208932"/>
                <a:ext cx="1588" cy="524868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70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65504" y="4114800"/>
                <a:ext cx="231775" cy="646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372682" y="3559644"/>
              <a:ext cx="1564741" cy="516215"/>
              <a:chOff x="1066801" y="2819400"/>
              <a:chExt cx="1674811" cy="615553"/>
            </a:xfrm>
          </p:grpSpPr>
          <p:pic>
            <p:nvPicPr>
              <p:cNvPr id="31" name="Picture 71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273969" y="2685256"/>
                <a:ext cx="231775" cy="646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676400" y="2819400"/>
                <a:ext cx="6096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4m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  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34" name="Picture 73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095500" y="2887980"/>
                <a:ext cx="646112" cy="231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4" name="TextBox 53"/>
          <p:cNvSpPr txBox="1"/>
          <p:nvPr/>
        </p:nvSpPr>
        <p:spPr>
          <a:xfrm>
            <a:off x="238819" y="773668"/>
            <a:ext cx="875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Rose plots indicating headings of fish at 0-3 m depth within a 10 m radius of PFFC entrance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8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Study fish, monitoring methods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Numbers collected by PFFC,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 reasons it did not work better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29762" y="3451376"/>
            <a:ext cx="2827874" cy="27970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124200"/>
            <a:ext cx="4343400" cy="32575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8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(1 of 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Few fish collected by PFFC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Evidence from tagged fish supports “WHY?” =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Late start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Fish </a:t>
            </a:r>
            <a:r>
              <a:rPr lang="en-US" dirty="0">
                <a:solidFill>
                  <a:schemeClr val="bg1"/>
                </a:solidFill>
              </a:rPr>
              <a:t>depths unfavorable in summer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Poor location relative to fish locations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Few fish near entrance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Fish nearby not attracted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Few closer than 10 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Those nearby traveling across rather than towards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(2 of 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Corroborating </a:t>
            </a:r>
            <a:r>
              <a:rPr lang="en-US" dirty="0" smtClean="0">
                <a:solidFill>
                  <a:schemeClr val="bg1"/>
                </a:solidFill>
              </a:rPr>
              <a:t>evidence: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Unfavorable inflow velocities (previous presentation)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Rejection within PFFC (next presentation)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Recommendations following modifications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Position based on existing fish and hydraulic data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Continue multi-method evaluation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Uncertainties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Effects of PFFC outflow on fish behavior</a:t>
            </a:r>
          </a:p>
        </p:txBody>
      </p:sp>
    </p:spTree>
    <p:extLst>
      <p:ext uri="{BB962C8B-B14F-4D97-AF65-F5344CB8AC3E}">
        <p14:creationId xmlns:p14="http://schemas.microsoft.com/office/powerpoint/2010/main" val="37889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Acknowledgements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USACE: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smtClean="0">
                <a:solidFill>
                  <a:schemeClr val="bg1"/>
                </a:solidFill>
              </a:rPr>
              <a:t>Griffith, </a:t>
            </a:r>
            <a:r>
              <a:rPr lang="en-US" dirty="0">
                <a:solidFill>
                  <a:schemeClr val="bg1"/>
                </a:solidFill>
              </a:rPr>
              <a:t>Wes </a:t>
            </a:r>
            <a:r>
              <a:rPr lang="en-US" dirty="0" err="1" smtClean="0">
                <a:solidFill>
                  <a:schemeClr val="bg1"/>
                </a:solidFill>
              </a:rPr>
              <a:t>Hively</a:t>
            </a:r>
            <a:r>
              <a:rPr lang="en-US" dirty="0" smtClean="0">
                <a:solidFill>
                  <a:schemeClr val="bg1"/>
                </a:solidFill>
              </a:rPr>
              <a:t>, Andrew </a:t>
            </a:r>
            <a:r>
              <a:rPr lang="en-US" dirty="0" smtClean="0">
                <a:solidFill>
                  <a:schemeClr val="bg1"/>
                </a:solidFill>
              </a:rPr>
              <a:t>Janos, Todd Pierce, Mary Karen Scullion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Wild Fish Surrogate Program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Eric </a:t>
            </a:r>
            <a:r>
              <a:rPr lang="en-US" dirty="0" err="1" smtClean="0">
                <a:solidFill>
                  <a:schemeClr val="bg1"/>
                </a:solidFill>
              </a:rPr>
              <a:t>Billman</a:t>
            </a:r>
            <a:r>
              <a:rPr lang="en-US" dirty="0" smtClean="0">
                <a:solidFill>
                  <a:schemeClr val="bg1"/>
                </a:solidFill>
              </a:rPr>
              <a:t>, Rob </a:t>
            </a:r>
            <a:r>
              <a:rPr lang="en-US" dirty="0" err="1" smtClean="0">
                <a:solidFill>
                  <a:schemeClr val="bg1"/>
                </a:solidFill>
              </a:rPr>
              <a:t>Chitwood</a:t>
            </a:r>
            <a:r>
              <a:rPr lang="en-US" dirty="0" smtClean="0">
                <a:solidFill>
                  <a:schemeClr val="bg1"/>
                </a:solidFill>
              </a:rPr>
              <a:t>, Karen Cogliati, Carl </a:t>
            </a:r>
            <a:r>
              <a:rPr lang="en-US" dirty="0" err="1" smtClean="0">
                <a:solidFill>
                  <a:schemeClr val="bg1"/>
                </a:solidFill>
              </a:rPr>
              <a:t>Schreck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Staff at </a:t>
            </a:r>
            <a:r>
              <a:rPr lang="en-US" dirty="0" err="1" smtClean="0">
                <a:solidFill>
                  <a:schemeClr val="bg1"/>
                </a:solidFill>
              </a:rPr>
              <a:t>Leaburg</a:t>
            </a:r>
            <a:r>
              <a:rPr lang="en-US" dirty="0" smtClean="0">
                <a:solidFill>
                  <a:schemeClr val="bg1"/>
                </a:solidFill>
              </a:rPr>
              <a:t> Hatchery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Seth Morgan, Erik </a:t>
            </a:r>
            <a:r>
              <a:rPr lang="en-US" dirty="0" err="1" smtClean="0">
                <a:solidFill>
                  <a:schemeClr val="bg1"/>
                </a:solidFill>
              </a:rPr>
              <a:t>Withalm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Eugene Water and Electric Board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USGS </a:t>
            </a:r>
            <a:r>
              <a:rPr lang="en-US" dirty="0" smtClean="0">
                <a:solidFill>
                  <a:schemeClr val="bg1"/>
                </a:solidFill>
              </a:rPr>
              <a:t>staff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 Craig Haskell, </a:t>
            </a:r>
            <a:r>
              <a:rPr lang="en-US" dirty="0">
                <a:solidFill>
                  <a:schemeClr val="bg1"/>
                </a:solidFill>
              </a:rPr>
              <a:t>Glen </a:t>
            </a:r>
            <a:r>
              <a:rPr lang="en-US" dirty="0" smtClean="0">
                <a:solidFill>
                  <a:schemeClr val="bg1"/>
                </a:solidFill>
              </a:rPr>
              <a:t>Holmberg, Russell Perry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Fish and Tags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12 mm PIT tags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495 on June 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1,010 on October 22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Antennas in PFFC and downstream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Acoustic (0.43 g) + PIT tags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434 from April 9 – May 21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(incl. 4 wild)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144 d tag life (90%)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 hydrophones at forebay log boom, 26 in cul-de-sac, others in tower and downstream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Overall catch of medium-size fish (surrogates)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Spring 65–93 </a:t>
            </a:r>
            <a:r>
              <a:rPr lang="en-US" dirty="0">
                <a:solidFill>
                  <a:schemeClr val="bg1"/>
                </a:solidFill>
              </a:rPr>
              <a:t>mm </a:t>
            </a:r>
            <a:r>
              <a:rPr lang="en-US" dirty="0" smtClean="0">
                <a:solidFill>
                  <a:schemeClr val="bg1"/>
                </a:solidFill>
              </a:rPr>
              <a:t>FL µ=76.7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Fall  71–180 mm FL µ=154.5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Where, What, When, Why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104–180 mm, µ= 163.6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Mostly surrogates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19200"/>
            <a:ext cx="1322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9428" y="1219200"/>
            <a:ext cx="1133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Why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927086"/>
            <a:ext cx="655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399" y="6243161"/>
            <a:ext cx="453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fish released near the head of the reservoir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3246937"/>
            <a:ext cx="4114800" cy="35920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305865" flipV="1">
            <a:off x="1201865" y="4766800"/>
            <a:ext cx="1174682" cy="151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871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Operating Conditions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398" y="97374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Before (5/16 – 5/27)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(~50 </a:t>
            </a:r>
            <a:r>
              <a:rPr lang="en-US" dirty="0" err="1" smtClean="0">
                <a:solidFill>
                  <a:schemeClr val="bg1"/>
                </a:solidFill>
              </a:rPr>
              <a:t>cfs</a:t>
            </a:r>
            <a:r>
              <a:rPr lang="en-US" dirty="0" smtClean="0">
                <a:solidFill>
                  <a:schemeClr val="bg1"/>
                </a:solidFill>
              </a:rPr>
              <a:t>) or High (~100 </a:t>
            </a:r>
            <a:r>
              <a:rPr lang="en-US" dirty="0" err="1" smtClean="0">
                <a:solidFill>
                  <a:schemeClr val="bg1"/>
                </a:solidFill>
              </a:rPr>
              <a:t>cfs</a:t>
            </a:r>
            <a:r>
              <a:rPr lang="en-US" dirty="0" smtClean="0">
                <a:solidFill>
                  <a:schemeClr val="bg1"/>
                </a:solidFill>
              </a:rPr>
              <a:t>) inflow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Randomized block schedule, 5/27-10/28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7-d treatments, 14-d blocks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67200" y="3124200"/>
            <a:ext cx="4343400" cy="3257550"/>
            <a:chOff x="4267200" y="3124200"/>
            <a:chExt cx="4343400" cy="3257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3124200"/>
              <a:ext cx="4343400" cy="32575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5000" y="5334000"/>
              <a:ext cx="1010213" cy="5232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2.7 m</a:t>
              </a:r>
              <a:endParaRPr lang="en-US" sz="2800" dirty="0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5334000" y="5595610"/>
              <a:ext cx="381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H="1">
              <a:off x="6725213" y="5628620"/>
              <a:ext cx="381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752975" y="4522522"/>
              <a:ext cx="3019425" cy="174208"/>
            </a:xfrm>
            <a:custGeom>
              <a:avLst/>
              <a:gdLst>
                <a:gd name="connsiteX0" fmla="*/ 0 w 3019425"/>
                <a:gd name="connsiteY0" fmla="*/ 68528 h 174208"/>
                <a:gd name="connsiteX1" fmla="*/ 9525 w 3019425"/>
                <a:gd name="connsiteY1" fmla="*/ 1853 h 174208"/>
                <a:gd name="connsiteX2" fmla="*/ 28575 w 3019425"/>
                <a:gd name="connsiteY2" fmla="*/ 30428 h 174208"/>
                <a:gd name="connsiteX3" fmla="*/ 38100 w 3019425"/>
                <a:gd name="connsiteY3" fmla="*/ 68528 h 174208"/>
                <a:gd name="connsiteX4" fmla="*/ 76200 w 3019425"/>
                <a:gd name="connsiteY4" fmla="*/ 59003 h 174208"/>
                <a:gd name="connsiteX5" fmla="*/ 95250 w 3019425"/>
                <a:gd name="connsiteY5" fmla="*/ 30428 h 174208"/>
                <a:gd name="connsiteX6" fmla="*/ 123825 w 3019425"/>
                <a:gd name="connsiteY6" fmla="*/ 11378 h 174208"/>
                <a:gd name="connsiteX7" fmla="*/ 180975 w 3019425"/>
                <a:gd name="connsiteY7" fmla="*/ 59003 h 174208"/>
                <a:gd name="connsiteX8" fmla="*/ 228600 w 3019425"/>
                <a:gd name="connsiteY8" fmla="*/ 68528 h 174208"/>
                <a:gd name="connsiteX9" fmla="*/ 266700 w 3019425"/>
                <a:gd name="connsiteY9" fmla="*/ 59003 h 174208"/>
                <a:gd name="connsiteX10" fmla="*/ 295275 w 3019425"/>
                <a:gd name="connsiteY10" fmla="*/ 30428 h 174208"/>
                <a:gd name="connsiteX11" fmla="*/ 323850 w 3019425"/>
                <a:gd name="connsiteY11" fmla="*/ 97103 h 174208"/>
                <a:gd name="connsiteX12" fmla="*/ 361950 w 3019425"/>
                <a:gd name="connsiteY12" fmla="*/ 87578 h 174208"/>
                <a:gd name="connsiteX13" fmla="*/ 419100 w 3019425"/>
                <a:gd name="connsiteY13" fmla="*/ 78053 h 174208"/>
                <a:gd name="connsiteX14" fmla="*/ 447675 w 3019425"/>
                <a:gd name="connsiteY14" fmla="*/ 49478 h 174208"/>
                <a:gd name="connsiteX15" fmla="*/ 504825 w 3019425"/>
                <a:gd name="connsiteY15" fmla="*/ 20903 h 174208"/>
                <a:gd name="connsiteX16" fmla="*/ 552450 w 3019425"/>
                <a:gd name="connsiteY16" fmla="*/ 68528 h 174208"/>
                <a:gd name="connsiteX17" fmla="*/ 609600 w 3019425"/>
                <a:gd name="connsiteY17" fmla="*/ 97103 h 174208"/>
                <a:gd name="connsiteX18" fmla="*/ 638175 w 3019425"/>
                <a:gd name="connsiteY18" fmla="*/ 87578 h 174208"/>
                <a:gd name="connsiteX19" fmla="*/ 666750 w 3019425"/>
                <a:gd name="connsiteY19" fmla="*/ 68528 h 174208"/>
                <a:gd name="connsiteX20" fmla="*/ 704850 w 3019425"/>
                <a:gd name="connsiteY20" fmla="*/ 78053 h 174208"/>
                <a:gd name="connsiteX21" fmla="*/ 723900 w 3019425"/>
                <a:gd name="connsiteY21" fmla="*/ 106628 h 174208"/>
                <a:gd name="connsiteX22" fmla="*/ 838200 w 3019425"/>
                <a:gd name="connsiteY22" fmla="*/ 116153 h 174208"/>
                <a:gd name="connsiteX23" fmla="*/ 847725 w 3019425"/>
                <a:gd name="connsiteY23" fmla="*/ 144728 h 174208"/>
                <a:gd name="connsiteX24" fmla="*/ 914400 w 3019425"/>
                <a:gd name="connsiteY24" fmla="*/ 125678 h 174208"/>
                <a:gd name="connsiteX25" fmla="*/ 1000125 w 3019425"/>
                <a:gd name="connsiteY25" fmla="*/ 97103 h 174208"/>
                <a:gd name="connsiteX26" fmla="*/ 1057275 w 3019425"/>
                <a:gd name="connsiteY26" fmla="*/ 87578 h 174208"/>
                <a:gd name="connsiteX27" fmla="*/ 1114425 w 3019425"/>
                <a:gd name="connsiteY27" fmla="*/ 68528 h 174208"/>
                <a:gd name="connsiteX28" fmla="*/ 1143000 w 3019425"/>
                <a:gd name="connsiteY28" fmla="*/ 87578 h 174208"/>
                <a:gd name="connsiteX29" fmla="*/ 1171575 w 3019425"/>
                <a:gd name="connsiteY29" fmla="*/ 116153 h 174208"/>
                <a:gd name="connsiteX30" fmla="*/ 1247775 w 3019425"/>
                <a:gd name="connsiteY30" fmla="*/ 125678 h 174208"/>
                <a:gd name="connsiteX31" fmla="*/ 1533525 w 3019425"/>
                <a:gd name="connsiteY31" fmla="*/ 154253 h 174208"/>
                <a:gd name="connsiteX32" fmla="*/ 1600200 w 3019425"/>
                <a:gd name="connsiteY32" fmla="*/ 163778 h 174208"/>
                <a:gd name="connsiteX33" fmla="*/ 1657350 w 3019425"/>
                <a:gd name="connsiteY33" fmla="*/ 144728 h 174208"/>
                <a:gd name="connsiteX34" fmla="*/ 1724025 w 3019425"/>
                <a:gd name="connsiteY34" fmla="*/ 173303 h 174208"/>
                <a:gd name="connsiteX35" fmla="*/ 1752600 w 3019425"/>
                <a:gd name="connsiteY35" fmla="*/ 163778 h 174208"/>
                <a:gd name="connsiteX36" fmla="*/ 1828800 w 3019425"/>
                <a:gd name="connsiteY36" fmla="*/ 135203 h 174208"/>
                <a:gd name="connsiteX37" fmla="*/ 1838325 w 3019425"/>
                <a:gd name="connsiteY37" fmla="*/ 163778 h 174208"/>
                <a:gd name="connsiteX38" fmla="*/ 1971675 w 3019425"/>
                <a:gd name="connsiteY38" fmla="*/ 135203 h 174208"/>
                <a:gd name="connsiteX39" fmla="*/ 2000250 w 3019425"/>
                <a:gd name="connsiteY39" fmla="*/ 125678 h 174208"/>
                <a:gd name="connsiteX40" fmla="*/ 2105025 w 3019425"/>
                <a:gd name="connsiteY40" fmla="*/ 125678 h 174208"/>
                <a:gd name="connsiteX41" fmla="*/ 2171700 w 3019425"/>
                <a:gd name="connsiteY41" fmla="*/ 144728 h 174208"/>
                <a:gd name="connsiteX42" fmla="*/ 2286000 w 3019425"/>
                <a:gd name="connsiteY42" fmla="*/ 144728 h 174208"/>
                <a:gd name="connsiteX43" fmla="*/ 2314575 w 3019425"/>
                <a:gd name="connsiteY43" fmla="*/ 163778 h 174208"/>
                <a:gd name="connsiteX44" fmla="*/ 2381250 w 3019425"/>
                <a:gd name="connsiteY44" fmla="*/ 125678 h 174208"/>
                <a:gd name="connsiteX45" fmla="*/ 2428875 w 3019425"/>
                <a:gd name="connsiteY45" fmla="*/ 106628 h 174208"/>
                <a:gd name="connsiteX46" fmla="*/ 2457450 w 3019425"/>
                <a:gd name="connsiteY46" fmla="*/ 125678 h 174208"/>
                <a:gd name="connsiteX47" fmla="*/ 2600325 w 3019425"/>
                <a:gd name="connsiteY47" fmla="*/ 116153 h 174208"/>
                <a:gd name="connsiteX48" fmla="*/ 2647950 w 3019425"/>
                <a:gd name="connsiteY48" fmla="*/ 97103 h 174208"/>
                <a:gd name="connsiteX49" fmla="*/ 2676525 w 3019425"/>
                <a:gd name="connsiteY49" fmla="*/ 78053 h 174208"/>
                <a:gd name="connsiteX50" fmla="*/ 2686050 w 3019425"/>
                <a:gd name="connsiteY50" fmla="*/ 106628 h 174208"/>
                <a:gd name="connsiteX51" fmla="*/ 2781300 w 3019425"/>
                <a:gd name="connsiteY51" fmla="*/ 135203 h 174208"/>
                <a:gd name="connsiteX52" fmla="*/ 2971800 w 3019425"/>
                <a:gd name="connsiteY52" fmla="*/ 135203 h 174208"/>
                <a:gd name="connsiteX53" fmla="*/ 3019425 w 3019425"/>
                <a:gd name="connsiteY53" fmla="*/ 116153 h 17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9425" h="174208">
                  <a:moveTo>
                    <a:pt x="0" y="68528"/>
                  </a:moveTo>
                  <a:cubicBezTo>
                    <a:pt x="3175" y="46303"/>
                    <a:pt x="-3945" y="19814"/>
                    <a:pt x="9525" y="1853"/>
                  </a:cubicBezTo>
                  <a:cubicBezTo>
                    <a:pt x="16394" y="-7305"/>
                    <a:pt x="24066" y="19906"/>
                    <a:pt x="28575" y="30428"/>
                  </a:cubicBezTo>
                  <a:cubicBezTo>
                    <a:pt x="33732" y="42460"/>
                    <a:pt x="34925" y="55828"/>
                    <a:pt x="38100" y="68528"/>
                  </a:cubicBezTo>
                  <a:cubicBezTo>
                    <a:pt x="50800" y="65353"/>
                    <a:pt x="65308" y="66265"/>
                    <a:pt x="76200" y="59003"/>
                  </a:cubicBezTo>
                  <a:cubicBezTo>
                    <a:pt x="85725" y="52653"/>
                    <a:pt x="87155" y="38523"/>
                    <a:pt x="95250" y="30428"/>
                  </a:cubicBezTo>
                  <a:cubicBezTo>
                    <a:pt x="103345" y="22333"/>
                    <a:pt x="114300" y="17728"/>
                    <a:pt x="123825" y="11378"/>
                  </a:cubicBezTo>
                  <a:cubicBezTo>
                    <a:pt x="147015" y="80947"/>
                    <a:pt x="123394" y="73398"/>
                    <a:pt x="180975" y="59003"/>
                  </a:cubicBezTo>
                  <a:cubicBezTo>
                    <a:pt x="248708" y="13847"/>
                    <a:pt x="173567" y="50184"/>
                    <a:pt x="228600" y="68528"/>
                  </a:cubicBezTo>
                  <a:cubicBezTo>
                    <a:pt x="241019" y="72668"/>
                    <a:pt x="254000" y="62178"/>
                    <a:pt x="266700" y="59003"/>
                  </a:cubicBezTo>
                  <a:cubicBezTo>
                    <a:pt x="276225" y="49478"/>
                    <a:pt x="281805" y="30428"/>
                    <a:pt x="295275" y="30428"/>
                  </a:cubicBezTo>
                  <a:cubicBezTo>
                    <a:pt x="311720" y="30428"/>
                    <a:pt x="322832" y="93030"/>
                    <a:pt x="323850" y="97103"/>
                  </a:cubicBezTo>
                  <a:cubicBezTo>
                    <a:pt x="336550" y="93928"/>
                    <a:pt x="349113" y="90145"/>
                    <a:pt x="361950" y="87578"/>
                  </a:cubicBezTo>
                  <a:cubicBezTo>
                    <a:pt x="380888" y="83790"/>
                    <a:pt x="401452" y="85897"/>
                    <a:pt x="419100" y="78053"/>
                  </a:cubicBezTo>
                  <a:cubicBezTo>
                    <a:pt x="431409" y="72582"/>
                    <a:pt x="437327" y="58102"/>
                    <a:pt x="447675" y="49478"/>
                  </a:cubicBezTo>
                  <a:cubicBezTo>
                    <a:pt x="472294" y="28962"/>
                    <a:pt x="476186" y="30449"/>
                    <a:pt x="504825" y="20903"/>
                  </a:cubicBezTo>
                  <a:cubicBezTo>
                    <a:pt x="562235" y="40040"/>
                    <a:pt x="507181" y="14205"/>
                    <a:pt x="552450" y="68528"/>
                  </a:cubicBezTo>
                  <a:cubicBezTo>
                    <a:pt x="566653" y="85572"/>
                    <a:pt x="590096" y="90602"/>
                    <a:pt x="609600" y="97103"/>
                  </a:cubicBezTo>
                  <a:cubicBezTo>
                    <a:pt x="619125" y="93928"/>
                    <a:pt x="629195" y="92068"/>
                    <a:pt x="638175" y="87578"/>
                  </a:cubicBezTo>
                  <a:cubicBezTo>
                    <a:pt x="648414" y="82458"/>
                    <a:pt x="655417" y="70147"/>
                    <a:pt x="666750" y="68528"/>
                  </a:cubicBezTo>
                  <a:cubicBezTo>
                    <a:pt x="679709" y="66677"/>
                    <a:pt x="692150" y="74878"/>
                    <a:pt x="704850" y="78053"/>
                  </a:cubicBezTo>
                  <a:cubicBezTo>
                    <a:pt x="711200" y="87578"/>
                    <a:pt x="712637" y="104580"/>
                    <a:pt x="723900" y="106628"/>
                  </a:cubicBezTo>
                  <a:cubicBezTo>
                    <a:pt x="879669" y="134950"/>
                    <a:pt x="762344" y="65582"/>
                    <a:pt x="838200" y="116153"/>
                  </a:cubicBezTo>
                  <a:cubicBezTo>
                    <a:pt x="841375" y="125678"/>
                    <a:pt x="837762" y="143483"/>
                    <a:pt x="847725" y="144728"/>
                  </a:cubicBezTo>
                  <a:cubicBezTo>
                    <a:pt x="870661" y="147595"/>
                    <a:pt x="892472" y="132987"/>
                    <a:pt x="914400" y="125678"/>
                  </a:cubicBezTo>
                  <a:cubicBezTo>
                    <a:pt x="1022003" y="89810"/>
                    <a:pt x="908822" y="119929"/>
                    <a:pt x="1000125" y="97103"/>
                  </a:cubicBezTo>
                  <a:cubicBezTo>
                    <a:pt x="1068003" y="29225"/>
                    <a:pt x="990970" y="87578"/>
                    <a:pt x="1057275" y="87578"/>
                  </a:cubicBezTo>
                  <a:cubicBezTo>
                    <a:pt x="1077355" y="87578"/>
                    <a:pt x="1114425" y="68528"/>
                    <a:pt x="1114425" y="68528"/>
                  </a:cubicBezTo>
                  <a:cubicBezTo>
                    <a:pt x="1123950" y="74878"/>
                    <a:pt x="1134206" y="80249"/>
                    <a:pt x="1143000" y="87578"/>
                  </a:cubicBezTo>
                  <a:cubicBezTo>
                    <a:pt x="1153348" y="96202"/>
                    <a:pt x="1158916" y="111550"/>
                    <a:pt x="1171575" y="116153"/>
                  </a:cubicBezTo>
                  <a:cubicBezTo>
                    <a:pt x="1195632" y="124901"/>
                    <a:pt x="1222375" y="122503"/>
                    <a:pt x="1247775" y="125678"/>
                  </a:cubicBezTo>
                  <a:cubicBezTo>
                    <a:pt x="1368382" y="206083"/>
                    <a:pt x="1282050" y="164731"/>
                    <a:pt x="1533525" y="154253"/>
                  </a:cubicBezTo>
                  <a:cubicBezTo>
                    <a:pt x="1570767" y="179081"/>
                    <a:pt x="1553539" y="177776"/>
                    <a:pt x="1600200" y="163778"/>
                  </a:cubicBezTo>
                  <a:cubicBezTo>
                    <a:pt x="1619434" y="158008"/>
                    <a:pt x="1657350" y="144728"/>
                    <a:pt x="1657350" y="144728"/>
                  </a:cubicBezTo>
                  <a:cubicBezTo>
                    <a:pt x="1664789" y="148448"/>
                    <a:pt x="1710010" y="173303"/>
                    <a:pt x="1724025" y="173303"/>
                  </a:cubicBezTo>
                  <a:cubicBezTo>
                    <a:pt x="1734065" y="173303"/>
                    <a:pt x="1742946" y="166536"/>
                    <a:pt x="1752600" y="163778"/>
                  </a:cubicBezTo>
                  <a:cubicBezTo>
                    <a:pt x="1813121" y="146486"/>
                    <a:pt x="1769613" y="164796"/>
                    <a:pt x="1828800" y="135203"/>
                  </a:cubicBezTo>
                  <a:cubicBezTo>
                    <a:pt x="1831975" y="144728"/>
                    <a:pt x="1828524" y="161600"/>
                    <a:pt x="1838325" y="163778"/>
                  </a:cubicBezTo>
                  <a:cubicBezTo>
                    <a:pt x="1874372" y="171788"/>
                    <a:pt x="1937370" y="146638"/>
                    <a:pt x="1971675" y="135203"/>
                  </a:cubicBezTo>
                  <a:lnTo>
                    <a:pt x="2000250" y="125678"/>
                  </a:lnTo>
                  <a:cubicBezTo>
                    <a:pt x="2065783" y="147522"/>
                    <a:pt x="1986551" y="125678"/>
                    <a:pt x="2105025" y="125678"/>
                  </a:cubicBezTo>
                  <a:cubicBezTo>
                    <a:pt x="2116985" y="125678"/>
                    <a:pt x="2158225" y="140236"/>
                    <a:pt x="2171700" y="144728"/>
                  </a:cubicBezTo>
                  <a:cubicBezTo>
                    <a:pt x="2286136" y="106583"/>
                    <a:pt x="2229002" y="97229"/>
                    <a:pt x="2286000" y="144728"/>
                  </a:cubicBezTo>
                  <a:cubicBezTo>
                    <a:pt x="2294794" y="152057"/>
                    <a:pt x="2305050" y="157428"/>
                    <a:pt x="2314575" y="163778"/>
                  </a:cubicBezTo>
                  <a:cubicBezTo>
                    <a:pt x="2402509" y="141795"/>
                    <a:pt x="2305587" y="172968"/>
                    <a:pt x="2381250" y="125678"/>
                  </a:cubicBezTo>
                  <a:cubicBezTo>
                    <a:pt x="2395749" y="116616"/>
                    <a:pt x="2413000" y="112978"/>
                    <a:pt x="2428875" y="106628"/>
                  </a:cubicBezTo>
                  <a:cubicBezTo>
                    <a:pt x="2438400" y="112978"/>
                    <a:pt x="2447211" y="120558"/>
                    <a:pt x="2457450" y="125678"/>
                  </a:cubicBezTo>
                  <a:cubicBezTo>
                    <a:pt x="2506364" y="150135"/>
                    <a:pt x="2538846" y="126399"/>
                    <a:pt x="2600325" y="116153"/>
                  </a:cubicBezTo>
                  <a:cubicBezTo>
                    <a:pt x="2616200" y="109803"/>
                    <a:pt x="2632657" y="104749"/>
                    <a:pt x="2647950" y="97103"/>
                  </a:cubicBezTo>
                  <a:cubicBezTo>
                    <a:pt x="2658189" y="91983"/>
                    <a:pt x="2665419" y="75277"/>
                    <a:pt x="2676525" y="78053"/>
                  </a:cubicBezTo>
                  <a:cubicBezTo>
                    <a:pt x="2686265" y="80488"/>
                    <a:pt x="2679778" y="98788"/>
                    <a:pt x="2686050" y="106628"/>
                  </a:cubicBezTo>
                  <a:cubicBezTo>
                    <a:pt x="2708407" y="134575"/>
                    <a:pt x="2752121" y="131035"/>
                    <a:pt x="2781300" y="135203"/>
                  </a:cubicBezTo>
                  <a:cubicBezTo>
                    <a:pt x="2858456" y="160922"/>
                    <a:pt x="2814462" y="150188"/>
                    <a:pt x="2971800" y="135203"/>
                  </a:cubicBezTo>
                  <a:cubicBezTo>
                    <a:pt x="3006994" y="131851"/>
                    <a:pt x="3003134" y="132444"/>
                    <a:pt x="3019425" y="116153"/>
                  </a:cubicBezTo>
                </a:path>
              </a:pathLst>
            </a:cu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4976485"/>
              <a:ext cx="997389" cy="52322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 3 m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293164" y="4591050"/>
              <a:ext cx="40836" cy="13525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1219200" y="4406384"/>
            <a:ext cx="983952" cy="75476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5778" y="4037052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PIT antenna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824691">
            <a:off x="1545880" y="6285364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18 m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19200" y="6085820"/>
            <a:ext cx="1752600" cy="457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Metrics (by the numbers)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Travel Percentages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% released reaching forebay log boom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% @ BRZ reaching cul-de-sac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% of those w/ position estimates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% cul-de-sac within 10 m &amp; 1 m of PFFC entrance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 number captured in PFFC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Capture Efficiency </a:t>
            </a:r>
            <a:r>
              <a:rPr lang="en-US" sz="2400" dirty="0" smtClean="0">
                <a:solidFill>
                  <a:schemeClr val="bg1"/>
                </a:solidFill>
              </a:rPr>
              <a:t>(JSATS+PIT only)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A: </a:t>
            </a:r>
            <a:r>
              <a:rPr lang="en-US" dirty="0" smtClean="0">
                <a:solidFill>
                  <a:schemeClr val="bg1"/>
                </a:solidFill>
              </a:rPr>
              <a:t>PFFC  / (PFFC + WTC) ; WTC / (PFFC + WTC)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B: </a:t>
            </a:r>
            <a:r>
              <a:rPr lang="en-US" dirty="0" smtClean="0">
                <a:solidFill>
                  <a:schemeClr val="bg1"/>
                </a:solidFill>
              </a:rPr>
              <a:t>PFFC / # in cul-de-sac; WTC/# in cul-de-sac</a:t>
            </a:r>
          </a:p>
        </p:txBody>
      </p:sp>
    </p:spTree>
    <p:extLst>
      <p:ext uri="{BB962C8B-B14F-4D97-AF65-F5344CB8AC3E}">
        <p14:creationId xmlns:p14="http://schemas.microsoft.com/office/powerpoint/2010/main" val="30918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147" y="2590800"/>
            <a:ext cx="4650494" cy="33832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9282" y="1371600"/>
            <a:ext cx="4933718" cy="3127248"/>
            <a:chOff x="-203752" y="1371600"/>
            <a:chExt cx="4933718" cy="3127248"/>
          </a:xfrm>
        </p:grpSpPr>
        <p:sp>
          <p:nvSpPr>
            <p:cNvPr id="8" name="Rectangle 7"/>
            <p:cNvSpPr/>
            <p:nvPr/>
          </p:nvSpPr>
          <p:spPr>
            <a:xfrm>
              <a:off x="-203752" y="1371600"/>
              <a:ext cx="356152" cy="3127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371600"/>
              <a:ext cx="4577566" cy="312724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2034540" y="1790701"/>
              <a:ext cx="167317" cy="281939"/>
              <a:chOff x="2034540" y="1790701"/>
              <a:chExt cx="167317" cy="28193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034540" y="1790701"/>
                <a:ext cx="167317" cy="2341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34540" y="2026921"/>
                <a:ext cx="167317" cy="4571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rapezoid 21"/>
            <p:cNvSpPr/>
            <p:nvPr/>
          </p:nvSpPr>
          <p:spPr>
            <a:xfrm rot="18785668">
              <a:off x="2475002" y="2362877"/>
              <a:ext cx="235342" cy="145383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9077" y="3536624"/>
            <a:ext cx="9060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129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Where Fish Were: Utilization Distributions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172" y="4876800"/>
            <a:ext cx="429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Kranstauber</a:t>
            </a:r>
            <a:r>
              <a:rPr lang="en-US" sz="1200" dirty="0" smtClean="0">
                <a:solidFill>
                  <a:schemeClr val="bg1"/>
                </a:solidFill>
              </a:rPr>
              <a:t> et al. 2012.  A dynamic Brownian bridge movement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model to estimate utilization distributions for heterogeneous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animal movement.  Journal of Animal Ecology 81:738-746.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730480"/>
            <a:ext cx="33202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inflow, daytime, 0-3 m depth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7148" y="1192768"/>
            <a:ext cx="41868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Date range May 18 – October 28, 2014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N</a:t>
            </a:r>
            <a:r>
              <a:rPr lang="en-US" sz="1600" dirty="0" smtClean="0">
                <a:solidFill>
                  <a:schemeClr val="bg1"/>
                </a:solidFill>
              </a:rPr>
              <a:t> ≥ 9 </a:t>
            </a:r>
            <a:r>
              <a:rPr lang="en-US" sz="1600" dirty="0" err="1" smtClean="0">
                <a:solidFill>
                  <a:schemeClr val="bg1"/>
                </a:solidFill>
              </a:rPr>
              <a:t>obs</a:t>
            </a:r>
            <a:r>
              <a:rPr lang="en-US" sz="1600" dirty="0" smtClean="0">
                <a:solidFill>
                  <a:schemeClr val="bg1"/>
                </a:solidFill>
              </a:rPr>
              <a:t>, gap ≤ 0.5 hour = 1 trip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Dynamic Brownian Bridge Mov. Model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Probability of being in a 5 x 5 m cell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	Average within  fish, then among fish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57537" y="2935224"/>
            <a:ext cx="2238305" cy="981075"/>
            <a:chOff x="3309748" y="2861161"/>
            <a:chExt cx="2238305" cy="981075"/>
          </a:xfrm>
        </p:grpSpPr>
        <p:sp>
          <p:nvSpPr>
            <p:cNvPr id="14" name="Right Arrow 13"/>
            <p:cNvSpPr/>
            <p:nvPr/>
          </p:nvSpPr>
          <p:spPr>
            <a:xfrm rot="1693287">
              <a:off x="3367666" y="2861161"/>
              <a:ext cx="2167977" cy="981075"/>
            </a:xfrm>
            <a:prstGeom prst="rightArrow">
              <a:avLst/>
            </a:prstGeom>
            <a:gradFill flip="none" rotWithShape="1">
              <a:gsLst>
                <a:gs pos="55840">
                  <a:srgbClr val="1117AB"/>
                </a:gs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1709525">
              <a:off x="3309748" y="3151680"/>
              <a:ext cx="2238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Positions to probabilities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4473426" y="1969099"/>
            <a:ext cx="655944" cy="1231302"/>
          </a:xfrm>
          <a:custGeom>
            <a:avLst/>
            <a:gdLst>
              <a:gd name="connsiteX0" fmla="*/ 1105364 w 1105364"/>
              <a:gd name="connsiteY0" fmla="*/ 0 h 1276350"/>
              <a:gd name="connsiteX1" fmla="*/ 1057739 w 1105364"/>
              <a:gd name="connsiteY1" fmla="*/ 19050 h 1276350"/>
              <a:gd name="connsiteX2" fmla="*/ 1010114 w 1105364"/>
              <a:gd name="connsiteY2" fmla="*/ 47625 h 1276350"/>
              <a:gd name="connsiteX3" fmla="*/ 962489 w 1105364"/>
              <a:gd name="connsiteY3" fmla="*/ 57150 h 1276350"/>
              <a:gd name="connsiteX4" fmla="*/ 905339 w 1105364"/>
              <a:gd name="connsiteY4" fmla="*/ 95250 h 1276350"/>
              <a:gd name="connsiteX5" fmla="*/ 781514 w 1105364"/>
              <a:gd name="connsiteY5" fmla="*/ 180975 h 1276350"/>
              <a:gd name="connsiteX6" fmla="*/ 705314 w 1105364"/>
              <a:gd name="connsiteY6" fmla="*/ 276225 h 1276350"/>
              <a:gd name="connsiteX7" fmla="*/ 648164 w 1105364"/>
              <a:gd name="connsiteY7" fmla="*/ 352425 h 1276350"/>
              <a:gd name="connsiteX8" fmla="*/ 581489 w 1105364"/>
              <a:gd name="connsiteY8" fmla="*/ 400050 h 1276350"/>
              <a:gd name="connsiteX9" fmla="*/ 562439 w 1105364"/>
              <a:gd name="connsiteY9" fmla="*/ 428625 h 1276350"/>
              <a:gd name="connsiteX10" fmla="*/ 533864 w 1105364"/>
              <a:gd name="connsiteY10" fmla="*/ 466725 h 1276350"/>
              <a:gd name="connsiteX11" fmla="*/ 505289 w 1105364"/>
              <a:gd name="connsiteY11" fmla="*/ 495300 h 1276350"/>
              <a:gd name="connsiteX12" fmla="*/ 438614 w 1105364"/>
              <a:gd name="connsiteY12" fmla="*/ 581025 h 1276350"/>
              <a:gd name="connsiteX13" fmla="*/ 410039 w 1105364"/>
              <a:gd name="connsiteY13" fmla="*/ 609600 h 1276350"/>
              <a:gd name="connsiteX14" fmla="*/ 390989 w 1105364"/>
              <a:gd name="connsiteY14" fmla="*/ 638175 h 1276350"/>
              <a:gd name="connsiteX15" fmla="*/ 362414 w 1105364"/>
              <a:gd name="connsiteY15" fmla="*/ 657225 h 1276350"/>
              <a:gd name="connsiteX16" fmla="*/ 305264 w 1105364"/>
              <a:gd name="connsiteY16" fmla="*/ 733425 h 1276350"/>
              <a:gd name="connsiteX17" fmla="*/ 276689 w 1105364"/>
              <a:gd name="connsiteY17" fmla="*/ 762000 h 1276350"/>
              <a:gd name="connsiteX18" fmla="*/ 257639 w 1105364"/>
              <a:gd name="connsiteY18" fmla="*/ 790575 h 1276350"/>
              <a:gd name="connsiteX19" fmla="*/ 229064 w 1105364"/>
              <a:gd name="connsiteY19" fmla="*/ 828675 h 1276350"/>
              <a:gd name="connsiteX20" fmla="*/ 181439 w 1105364"/>
              <a:gd name="connsiteY20" fmla="*/ 895350 h 1276350"/>
              <a:gd name="connsiteX21" fmla="*/ 152864 w 1105364"/>
              <a:gd name="connsiteY21" fmla="*/ 923925 h 1276350"/>
              <a:gd name="connsiteX22" fmla="*/ 133814 w 1105364"/>
              <a:gd name="connsiteY22" fmla="*/ 990600 h 1276350"/>
              <a:gd name="connsiteX23" fmla="*/ 95714 w 1105364"/>
              <a:gd name="connsiteY23" fmla="*/ 1028700 h 1276350"/>
              <a:gd name="connsiteX24" fmla="*/ 57614 w 1105364"/>
              <a:gd name="connsiteY24" fmla="*/ 1123950 h 1276350"/>
              <a:gd name="connsiteX25" fmla="*/ 38564 w 1105364"/>
              <a:gd name="connsiteY25" fmla="*/ 1152525 h 1276350"/>
              <a:gd name="connsiteX26" fmla="*/ 9989 w 1105364"/>
              <a:gd name="connsiteY26" fmla="*/ 1219200 h 1276350"/>
              <a:gd name="connsiteX27" fmla="*/ 464 w 1105364"/>
              <a:gd name="connsiteY27" fmla="*/ 1257300 h 1276350"/>
              <a:gd name="connsiteX28" fmla="*/ 464 w 1105364"/>
              <a:gd name="connsiteY28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05364" h="1276350">
                <a:moveTo>
                  <a:pt x="1105364" y="0"/>
                </a:moveTo>
                <a:cubicBezTo>
                  <a:pt x="1089489" y="6350"/>
                  <a:pt x="1073032" y="11404"/>
                  <a:pt x="1057739" y="19050"/>
                </a:cubicBezTo>
                <a:cubicBezTo>
                  <a:pt x="1041180" y="27329"/>
                  <a:pt x="1027303" y="40749"/>
                  <a:pt x="1010114" y="47625"/>
                </a:cubicBezTo>
                <a:cubicBezTo>
                  <a:pt x="995083" y="53638"/>
                  <a:pt x="978364" y="53975"/>
                  <a:pt x="962489" y="57150"/>
                </a:cubicBezTo>
                <a:cubicBezTo>
                  <a:pt x="943439" y="69850"/>
                  <a:pt x="923411" y="81194"/>
                  <a:pt x="905339" y="95250"/>
                </a:cubicBezTo>
                <a:cubicBezTo>
                  <a:pt x="808406" y="170642"/>
                  <a:pt x="851993" y="145736"/>
                  <a:pt x="781514" y="180975"/>
                </a:cubicBezTo>
                <a:cubicBezTo>
                  <a:pt x="732710" y="278584"/>
                  <a:pt x="806099" y="141845"/>
                  <a:pt x="705314" y="276225"/>
                </a:cubicBezTo>
                <a:cubicBezTo>
                  <a:pt x="686264" y="301625"/>
                  <a:pt x="674582" y="334813"/>
                  <a:pt x="648164" y="352425"/>
                </a:cubicBezTo>
                <a:cubicBezTo>
                  <a:pt x="631939" y="363242"/>
                  <a:pt x="593304" y="388235"/>
                  <a:pt x="581489" y="400050"/>
                </a:cubicBezTo>
                <a:cubicBezTo>
                  <a:pt x="573394" y="408145"/>
                  <a:pt x="569093" y="419310"/>
                  <a:pt x="562439" y="428625"/>
                </a:cubicBezTo>
                <a:cubicBezTo>
                  <a:pt x="553212" y="441543"/>
                  <a:pt x="544195" y="454672"/>
                  <a:pt x="533864" y="466725"/>
                </a:cubicBezTo>
                <a:cubicBezTo>
                  <a:pt x="525098" y="476952"/>
                  <a:pt x="513913" y="484952"/>
                  <a:pt x="505289" y="495300"/>
                </a:cubicBezTo>
                <a:cubicBezTo>
                  <a:pt x="482114" y="523110"/>
                  <a:pt x="464212" y="555427"/>
                  <a:pt x="438614" y="581025"/>
                </a:cubicBezTo>
                <a:cubicBezTo>
                  <a:pt x="429089" y="590550"/>
                  <a:pt x="418663" y="599252"/>
                  <a:pt x="410039" y="609600"/>
                </a:cubicBezTo>
                <a:cubicBezTo>
                  <a:pt x="402710" y="618394"/>
                  <a:pt x="399084" y="630080"/>
                  <a:pt x="390989" y="638175"/>
                </a:cubicBezTo>
                <a:cubicBezTo>
                  <a:pt x="382894" y="646270"/>
                  <a:pt x="370072" y="648716"/>
                  <a:pt x="362414" y="657225"/>
                </a:cubicBezTo>
                <a:cubicBezTo>
                  <a:pt x="341174" y="680825"/>
                  <a:pt x="327715" y="710974"/>
                  <a:pt x="305264" y="733425"/>
                </a:cubicBezTo>
                <a:cubicBezTo>
                  <a:pt x="295739" y="742950"/>
                  <a:pt x="285313" y="751652"/>
                  <a:pt x="276689" y="762000"/>
                </a:cubicBezTo>
                <a:cubicBezTo>
                  <a:pt x="269360" y="770794"/>
                  <a:pt x="264293" y="781260"/>
                  <a:pt x="257639" y="790575"/>
                </a:cubicBezTo>
                <a:cubicBezTo>
                  <a:pt x="248412" y="803493"/>
                  <a:pt x="238291" y="815757"/>
                  <a:pt x="229064" y="828675"/>
                </a:cubicBezTo>
                <a:cubicBezTo>
                  <a:pt x="207526" y="858828"/>
                  <a:pt x="208121" y="864221"/>
                  <a:pt x="181439" y="895350"/>
                </a:cubicBezTo>
                <a:cubicBezTo>
                  <a:pt x="172673" y="905577"/>
                  <a:pt x="162389" y="914400"/>
                  <a:pt x="152864" y="923925"/>
                </a:cubicBezTo>
                <a:cubicBezTo>
                  <a:pt x="151868" y="927909"/>
                  <a:pt x="139070" y="983242"/>
                  <a:pt x="133814" y="990600"/>
                </a:cubicBezTo>
                <a:cubicBezTo>
                  <a:pt x="123375" y="1005215"/>
                  <a:pt x="108414" y="1016000"/>
                  <a:pt x="95714" y="1028700"/>
                </a:cubicBezTo>
                <a:cubicBezTo>
                  <a:pt x="80102" y="1075536"/>
                  <a:pt x="80038" y="1084708"/>
                  <a:pt x="57614" y="1123950"/>
                </a:cubicBezTo>
                <a:cubicBezTo>
                  <a:pt x="51934" y="1133889"/>
                  <a:pt x="44244" y="1142586"/>
                  <a:pt x="38564" y="1152525"/>
                </a:cubicBezTo>
                <a:cubicBezTo>
                  <a:pt x="24050" y="1177925"/>
                  <a:pt x="17622" y="1192485"/>
                  <a:pt x="9989" y="1219200"/>
                </a:cubicBezTo>
                <a:cubicBezTo>
                  <a:pt x="6393" y="1231787"/>
                  <a:pt x="2616" y="1244387"/>
                  <a:pt x="464" y="1257300"/>
                </a:cubicBezTo>
                <a:cubicBezTo>
                  <a:pt x="-580" y="1263564"/>
                  <a:pt x="464" y="1270000"/>
                  <a:pt x="464" y="127635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0741" y="4191000"/>
            <a:ext cx="1517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UTM Easting(m)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44998" y="2721044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UTM Northing(m)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108253" y="5610472"/>
            <a:ext cx="1517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UTM Easting(m)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028063" y="1371600"/>
            <a:ext cx="33202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inflow, daytime, 0-3 m depth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4876800"/>
            <a:ext cx="9060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129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What: Many Fish Within 10 m, Few Nearer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03341"/>
              </p:ext>
            </p:extLst>
          </p:nvPr>
        </p:nvGraphicFramePr>
        <p:xfrm>
          <a:off x="1447800" y="1463040"/>
          <a:ext cx="6477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736600"/>
                <a:gridCol w="2159000"/>
              </a:tblGrid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Released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Detected at Log Boom (in total)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91.9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Det. @ Log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Boom during PFFC 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Detected in Cul-de-sac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96.0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Positioned in Cul-de-sac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99.5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10 m of PFFC (@ 0-3 m deep)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67.6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10 m of PFFC (@ 0-6 m deep)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85.9</a:t>
                      </a:r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852">
                <a:tc>
                  <a:txBody>
                    <a:bodyPr/>
                    <a:lstStyle/>
                    <a:p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1 m of PFFC (@ 0-3 m deep)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</a:t>
                      </a:r>
                      <a:endParaRPr lang="en-US" dirty="0"/>
                    </a:p>
                  </a:txBody>
                  <a:tcPr/>
                </a:tc>
              </a:tr>
              <a:tr h="62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Within</a:t>
                      </a:r>
                      <a:r>
                        <a:rPr lang="en-US" baseline="0" dirty="0" smtClean="0"/>
                        <a:t> 1 m of PFFC (@ 0-6 m deep)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564226" y="1977281"/>
            <a:ext cx="6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</a:t>
            </a:r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0714" y="3148194"/>
            <a:ext cx="142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During PFFC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ops  (&gt; 5/27)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156900" y="1844039"/>
            <a:ext cx="138500" cy="63581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156900" y="2632254"/>
            <a:ext cx="138500" cy="2183585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47800" y="2550226"/>
            <a:ext cx="647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What: Few Tagged Fish Collected by PFFC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578465"/>
              </p:ext>
            </p:extLst>
          </p:nvPr>
        </p:nvGraphicFramePr>
        <p:xfrm>
          <a:off x="457200" y="1600200"/>
          <a:ext cx="8229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5908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JSATS</a:t>
                      </a:r>
                      <a:r>
                        <a:rPr lang="en-US" baseline="0" dirty="0" smtClean="0"/>
                        <a:t> + PIT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PIT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Detected in PFFC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Captured in PFFC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Passing Tower (total)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Passing</a:t>
                      </a:r>
                      <a:r>
                        <a:rPr lang="en-US" baseline="0" dirty="0" smtClean="0"/>
                        <a:t> Tower (PFFC ops)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56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Collection Efficiencies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Result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Definition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</a:t>
                      </a:r>
                      <a:r>
                        <a:rPr lang="en-US" dirty="0" smtClean="0"/>
                        <a:t>Efficiency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7.1% (92.9% at tower)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PFFC/(</a:t>
                      </a:r>
                      <a:r>
                        <a:rPr lang="en-US" dirty="0" err="1" smtClean="0"/>
                        <a:t>PFFC+Tower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</a:t>
                      </a:r>
                      <a:r>
                        <a:rPr lang="en-US" dirty="0" smtClean="0"/>
                        <a:t>Efficiency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0.5% (6%</a:t>
                      </a:r>
                      <a:r>
                        <a:rPr lang="en-US" baseline="0" dirty="0" smtClean="0"/>
                        <a:t> at tower)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PFFC/#</a:t>
                      </a:r>
                      <a:r>
                        <a:rPr lang="en-US" baseline="0" dirty="0" smtClean="0"/>
                        <a:t> in cul-de-sac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2400" y="21555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543800" y="2133600"/>
            <a:ext cx="228600" cy="413266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781675"/>
            <a:ext cx="422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= </a:t>
            </a:r>
            <a:r>
              <a:rPr lang="en-US" dirty="0" smtClean="0">
                <a:solidFill>
                  <a:schemeClr val="bg1"/>
                </a:solidFill>
              </a:rPr>
              <a:t>3 unique </a:t>
            </a:r>
            <a:r>
              <a:rPr lang="en-US" dirty="0" smtClean="0">
                <a:solidFill>
                  <a:schemeClr val="bg1"/>
                </a:solidFill>
              </a:rPr>
              <a:t>fish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Estimated PIT detection probability ~ 95%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219200"/>
            <a:ext cx="6901272" cy="5102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 #1a: The PFFC OPS Started Late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105450" y="4343400"/>
            <a:ext cx="76200" cy="1219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13870" y="403860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PFFC OPS BEGAN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1119</Words>
  <Application>Microsoft Office PowerPoint</Application>
  <PresentationFormat>On-screen Show (4:3)</PresentationFormat>
  <Paragraphs>234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Evaluation of the Cougar Dam PFFC using acoustic telemetry</vt:lpstr>
      <vt:lpstr>Outline</vt:lpstr>
      <vt:lpstr>Fish and Tags</vt:lpstr>
      <vt:lpstr>Operating Conditions</vt:lpstr>
      <vt:lpstr>Metrics (by the numbers)</vt:lpstr>
      <vt:lpstr>Where Fish Were: Utilization Distributions</vt:lpstr>
      <vt:lpstr>What: Many Fish Within 10 m, Few Nearer</vt:lpstr>
      <vt:lpstr>What: Few Tagged Fish Collected by PFFC</vt:lpstr>
      <vt:lpstr>Why #1a: The PFFC OPS Started Late</vt:lpstr>
      <vt:lpstr>Why #1b: Fish Deeper in Summer</vt:lpstr>
      <vt:lpstr>Why #2a: Poor PFFC Location</vt:lpstr>
      <vt:lpstr>Why #2a: Poor PFFC Location</vt:lpstr>
      <vt:lpstr>Why #2a: Poor PFFC Location</vt:lpstr>
      <vt:lpstr>Why #2b: Few Fish near Entrance</vt:lpstr>
      <vt:lpstr>Why #3: Those Nearby Not Attracted</vt:lpstr>
      <vt:lpstr>Why #3: Those Nearby Not Attracted</vt:lpstr>
      <vt:lpstr>Why #3: Those Nearby Not Attracted</vt:lpstr>
      <vt:lpstr>Why #3: Those Nearby Not Attracted</vt:lpstr>
      <vt:lpstr>Why #3: Those Nearby Not Attracted</vt:lpstr>
      <vt:lpstr>Summary (1 of 2)</vt:lpstr>
      <vt:lpstr>Summary (2 of 2)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Beeman, John W.</dc:creator>
  <cp:lastModifiedBy> </cp:lastModifiedBy>
  <cp:revision>142</cp:revision>
  <cp:lastPrinted>2015-02-09T17:26:12Z</cp:lastPrinted>
  <dcterms:created xsi:type="dcterms:W3CDTF">2014-12-23T16:31:35Z</dcterms:created>
  <dcterms:modified xsi:type="dcterms:W3CDTF">2015-02-10T21:28:44Z</dcterms:modified>
</cp:coreProperties>
</file>